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96" r:id="rId1"/>
  </p:sldMasterIdLst>
  <p:notesMasterIdLst>
    <p:notesMasterId r:id="rId14"/>
  </p:notesMasterIdLst>
  <p:sldIdLst>
    <p:sldId id="344" r:id="rId2"/>
    <p:sldId id="309" r:id="rId3"/>
    <p:sldId id="263" r:id="rId4"/>
    <p:sldId id="347" r:id="rId5"/>
    <p:sldId id="345" r:id="rId6"/>
    <p:sldId id="346" r:id="rId7"/>
    <p:sldId id="348" r:id="rId8"/>
    <p:sldId id="349" r:id="rId9"/>
    <p:sldId id="350" r:id="rId10"/>
    <p:sldId id="351" r:id="rId11"/>
    <p:sldId id="352" r:id="rId12"/>
    <p:sldId id="288"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1"/>
    <p:restoredTop sz="92344"/>
  </p:normalViewPr>
  <p:slideViewPr>
    <p:cSldViewPr snapToGrid="0" snapToObjects="1">
      <p:cViewPr varScale="1">
        <p:scale>
          <a:sx n="79" d="100"/>
          <a:sy n="79" d="100"/>
        </p:scale>
        <p:origin x="906"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68CE511-4FDA-9D46-9758-CEF33EA990A3}" type="datetimeFigureOut">
              <a:rPr lang="en-US" smtClean="0"/>
              <a:t>2/5/2019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B8E354E-C0B8-CB44-A9C1-4BDD60E8B1A7}" type="slidenum">
              <a:rPr lang="en-US" smtClean="0"/>
              <a:t>‹#›</a:t>
            </a:fld>
            <a:endParaRPr lang="en-US"/>
          </a:p>
        </p:txBody>
      </p:sp>
    </p:spTree>
    <p:extLst>
      <p:ext uri="{BB962C8B-B14F-4D97-AF65-F5344CB8AC3E}">
        <p14:creationId xmlns:p14="http://schemas.microsoft.com/office/powerpoint/2010/main" val="57943204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815413" y="1844825"/>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670176"/>
            <a:ext cx="8534400" cy="1270992"/>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dirty="0"/>
          </a:p>
        </p:txBody>
      </p:sp>
      <p:sp>
        <p:nvSpPr>
          <p:cNvPr id="6" name="Slide Number Placeholder 5"/>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4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Statement 1">
    <p:spTree>
      <p:nvGrpSpPr>
        <p:cNvPr id="1" name=""/>
        <p:cNvGrpSpPr/>
        <p:nvPr/>
      </p:nvGrpSpPr>
      <p:grpSpPr>
        <a:xfrm>
          <a:off x="0" y="0"/>
          <a:ext cx="0" cy="0"/>
          <a:chOff x="0" y="0"/>
          <a:chExt cx="0" cy="0"/>
        </a:xfrm>
      </p:grpSpPr>
      <p:sp>
        <p:nvSpPr>
          <p:cNvPr id="2" name="Rectangle 7">
            <a:extLst>
              <a:ext uri="{FF2B5EF4-FFF2-40B4-BE49-F238E27FC236}">
                <a16:creationId xmlns:a16="http://schemas.microsoft.com/office/drawing/2014/main" id="{F5AA1D2C-2BE2-47D9-B577-5CD3E3D9F87B}"/>
              </a:ext>
            </a:extLst>
          </p:cNvPr>
          <p:cNvSpPr/>
          <p:nvPr/>
        </p:nvSpPr>
        <p:spPr>
          <a:xfrm>
            <a:off x="0" y="1171577"/>
            <a:ext cx="12192000" cy="5686425"/>
          </a:xfrm>
          <a:prstGeom prst="rect">
            <a:avLst/>
          </a:prstGeom>
          <a:solidFill>
            <a:schemeClr val="bg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sz="1662"/>
          </a:p>
        </p:txBody>
      </p:sp>
      <p:sp>
        <p:nvSpPr>
          <p:cNvPr id="3" name="Rectangle 4">
            <a:extLst>
              <a:ext uri="{FF2B5EF4-FFF2-40B4-BE49-F238E27FC236}">
                <a16:creationId xmlns:a16="http://schemas.microsoft.com/office/drawing/2014/main" id="{670E484D-C5FD-4D4F-B5A8-079D6FA46A9A}"/>
              </a:ext>
            </a:extLst>
          </p:cNvPr>
          <p:cNvSpPr/>
          <p:nvPr/>
        </p:nvSpPr>
        <p:spPr>
          <a:xfrm>
            <a:off x="197339" y="147638"/>
            <a:ext cx="11775831" cy="6710362"/>
          </a:xfrm>
          <a:prstGeom prst="rect">
            <a:avLst/>
          </a:prstGeom>
          <a:solidFill>
            <a:schemeClr val="bg1"/>
          </a:solidFill>
          <a:ln>
            <a:solidFill>
              <a:srgbClr val="FFFFFF"/>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sz="1662"/>
          </a:p>
        </p:txBody>
      </p:sp>
      <p:pic>
        <p:nvPicPr>
          <p:cNvPr id="4" name="Picture 8" descr="Save_the_Children_logo.png">
            <a:extLst>
              <a:ext uri="{FF2B5EF4-FFF2-40B4-BE49-F238E27FC236}">
                <a16:creationId xmlns:a16="http://schemas.microsoft.com/office/drawing/2014/main" id="{0A084A7E-E48D-4A4C-8C6D-52274E187198}"/>
              </a:ext>
            </a:extLst>
          </p:cNvPr>
          <p:cNvPicPr>
            <a:picLocks noChangeAspect="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84201" y="6426202"/>
            <a:ext cx="2481384" cy="379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5" name="Straight Connector 12">
            <a:extLst>
              <a:ext uri="{FF2B5EF4-FFF2-40B4-BE49-F238E27FC236}">
                <a16:creationId xmlns:a16="http://schemas.microsoft.com/office/drawing/2014/main" id="{21DA4D82-1089-495C-B0E4-2EBC6A1C8A98}"/>
              </a:ext>
            </a:extLst>
          </p:cNvPr>
          <p:cNvCxnSpPr/>
          <p:nvPr/>
        </p:nvCxnSpPr>
        <p:spPr>
          <a:xfrm flipH="1">
            <a:off x="3288324" y="6432552"/>
            <a:ext cx="9768" cy="365125"/>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6" name="Straight Connector 13">
            <a:extLst>
              <a:ext uri="{FF2B5EF4-FFF2-40B4-BE49-F238E27FC236}">
                <a16:creationId xmlns:a16="http://schemas.microsoft.com/office/drawing/2014/main" id="{98351345-7019-46DF-BD8B-A158856EBF18}"/>
              </a:ext>
            </a:extLst>
          </p:cNvPr>
          <p:cNvCxnSpPr/>
          <p:nvPr/>
        </p:nvCxnSpPr>
        <p:spPr>
          <a:xfrm flipH="1">
            <a:off x="8520724" y="6432552"/>
            <a:ext cx="7816" cy="365125"/>
          </a:xfrm>
          <a:prstGeom prst="line">
            <a:avLst/>
          </a:prstGeom>
          <a:ln w="127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7" name="Date Placeholder 1">
            <a:extLst>
              <a:ext uri="{FF2B5EF4-FFF2-40B4-BE49-F238E27FC236}">
                <a16:creationId xmlns:a16="http://schemas.microsoft.com/office/drawing/2014/main" id="{62E2CDE2-A7BD-42E8-9F9D-6D451DB7EA21}"/>
              </a:ext>
            </a:extLst>
          </p:cNvPr>
          <p:cNvSpPr>
            <a:spLocks noGrp="1"/>
          </p:cNvSpPr>
          <p:nvPr>
            <p:ph type="dt" sz="half" idx="10"/>
          </p:nvPr>
        </p:nvSpPr>
        <p:spPr/>
        <p:txBody>
          <a:bodyPr/>
          <a:lstStyle>
            <a:lvl1pPr>
              <a:defRPr/>
            </a:lvl1pPr>
          </a:lstStyle>
          <a:p>
            <a:pPr>
              <a:defRPr/>
            </a:pPr>
            <a:r>
              <a:rPr lang="en-US"/>
              <a:t>26 April 2016</a:t>
            </a:r>
          </a:p>
        </p:txBody>
      </p:sp>
      <p:sp>
        <p:nvSpPr>
          <p:cNvPr id="8" name="Footer Placeholder 2">
            <a:extLst>
              <a:ext uri="{FF2B5EF4-FFF2-40B4-BE49-F238E27FC236}">
                <a16:creationId xmlns:a16="http://schemas.microsoft.com/office/drawing/2014/main" id="{946D8387-CAEC-4629-A1AE-0A86FDD05B88}"/>
              </a:ext>
            </a:extLst>
          </p:cNvPr>
          <p:cNvSpPr>
            <a:spLocks noGrp="1"/>
          </p:cNvSpPr>
          <p:nvPr>
            <p:ph type="ftr" sz="quarter" idx="11"/>
          </p:nvPr>
        </p:nvSpPr>
        <p:spPr/>
        <p:txBody>
          <a:bodyPr/>
          <a:lstStyle>
            <a:lvl1pPr>
              <a:defRPr/>
            </a:lvl1pPr>
          </a:lstStyle>
          <a:p>
            <a:pPr>
              <a:defRPr/>
            </a:pPr>
            <a:r>
              <a:rPr lang="en-US"/>
              <a:t>Amend presentation name in Footer and Apply to All</a:t>
            </a:r>
          </a:p>
        </p:txBody>
      </p:sp>
      <p:sp>
        <p:nvSpPr>
          <p:cNvPr id="9" name="Slide Number Placeholder 3">
            <a:extLst>
              <a:ext uri="{FF2B5EF4-FFF2-40B4-BE49-F238E27FC236}">
                <a16:creationId xmlns:a16="http://schemas.microsoft.com/office/drawing/2014/main" id="{3573A57B-91A8-4095-A6C3-A69361662CF1}"/>
              </a:ext>
            </a:extLst>
          </p:cNvPr>
          <p:cNvSpPr>
            <a:spLocks noGrp="1"/>
          </p:cNvSpPr>
          <p:nvPr>
            <p:ph type="sldNum" sz="quarter" idx="12"/>
          </p:nvPr>
        </p:nvSpPr>
        <p:spPr/>
        <p:txBody>
          <a:bodyPr/>
          <a:lstStyle>
            <a:lvl1pPr>
              <a:defRPr/>
            </a:lvl1pPr>
          </a:lstStyle>
          <a:p>
            <a:pPr>
              <a:defRPr/>
            </a:pPr>
            <a:fld id="{2E0DC0B1-6A27-42B7-B774-6BDE4DF9BE8A}" type="slidenum">
              <a:rPr lang="en-US" altLang="en-US"/>
              <a:pPr>
                <a:defRPr/>
              </a:pPr>
              <a:t>‹#›</a:t>
            </a:fld>
            <a:endParaRPr lang="en-US" altLang="en-US"/>
          </a:p>
        </p:txBody>
      </p:sp>
    </p:spTree>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5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6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7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8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p:cSld name="9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p:cSld name="10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p:cSld name="1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p:cSld name="1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p:cSld name="1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p:cSld name="14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p:cSld name="15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p:cSld name="16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p:cSld name="17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6" name="Slide Number Placeholder 5"/>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p:cSld name="18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Edit Master text styles</a:t>
            </a:r>
          </a:p>
        </p:txBody>
      </p:sp>
      <p:sp>
        <p:nvSpPr>
          <p:cNvPr id="5" name="Date Placeholder 3">
            <a:extLst>
              <a:ext uri="{FF2B5EF4-FFF2-40B4-BE49-F238E27FC236}">
                <a16:creationId xmlns:a16="http://schemas.microsoft.com/office/drawing/2014/main" id="{7E04F852-DF9B-43D1-91CD-E852B57399AB}"/>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9B70037C-7007-40A8-B457-00AE07BA7294}"/>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EC0F7706-1849-4DB2-9E41-F4D660F20462}"/>
              </a:ext>
            </a:extLst>
          </p:cNvPr>
          <p:cNvSpPr>
            <a:spLocks noGrp="1"/>
          </p:cNvSpPr>
          <p:nvPr>
            <p:ph type="sldNum" sz="quarter" idx="16"/>
          </p:nvPr>
        </p:nvSpPr>
        <p:spPr/>
        <p:txBody>
          <a:bodyPr/>
          <a:lstStyle>
            <a:lvl1pPr>
              <a:defRPr/>
            </a:lvl1pPr>
          </a:lstStyle>
          <a:p>
            <a:pPr>
              <a:defRPr/>
            </a:pPr>
            <a:fld id="{A56B2E2D-B1B6-44C2-B175-0150696DCEA9}" type="slidenum">
              <a:rPr lang="en-US"/>
              <a:pPr>
                <a:defRPr/>
              </a:pPr>
              <a:t>‹#›</a:t>
            </a:fld>
            <a:endParaRPr lang="en-US"/>
          </a:p>
        </p:txBody>
      </p:sp>
    </p:spTree>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p:cSld name="19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Edit Master text styles</a:t>
            </a:r>
          </a:p>
        </p:txBody>
      </p:sp>
      <p:sp>
        <p:nvSpPr>
          <p:cNvPr id="5" name="Date Placeholder 3">
            <a:extLst>
              <a:ext uri="{FF2B5EF4-FFF2-40B4-BE49-F238E27FC236}">
                <a16:creationId xmlns:a16="http://schemas.microsoft.com/office/drawing/2014/main" id="{7E04F852-DF9B-43D1-91CD-E852B57399AB}"/>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9B70037C-7007-40A8-B457-00AE07BA7294}"/>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EC0F7706-1849-4DB2-9E41-F4D660F20462}"/>
              </a:ext>
            </a:extLst>
          </p:cNvPr>
          <p:cNvSpPr>
            <a:spLocks noGrp="1"/>
          </p:cNvSpPr>
          <p:nvPr>
            <p:ph type="sldNum" sz="quarter" idx="16"/>
          </p:nvPr>
        </p:nvSpPr>
        <p:spPr/>
        <p:txBody>
          <a:bodyPr/>
          <a:lstStyle>
            <a:lvl1pPr>
              <a:defRPr/>
            </a:lvl1pPr>
          </a:lstStyle>
          <a:p>
            <a:pPr>
              <a:defRPr/>
            </a:pPr>
            <a:fld id="{A56B2E2D-B1B6-44C2-B175-0150696DCEA9}" type="slidenum">
              <a:rPr lang="en-US"/>
              <a:pPr>
                <a:defRPr/>
              </a:pPr>
              <a:t>‹#›</a:t>
            </a:fld>
            <a:endParaRPr lang="en-US"/>
          </a:p>
        </p:txBody>
      </p:sp>
    </p:spTree>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p:cSld name="20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p:cSld name="2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p:cSld name="2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p:cSld name="2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Text Placeholder 7"/>
          <p:cNvSpPr>
            <a:spLocks noGrp="1"/>
          </p:cNvSpPr>
          <p:nvPr>
            <p:ph type="body" sz="quarter" idx="13"/>
          </p:nvPr>
        </p:nvSpPr>
        <p:spPr>
          <a:xfrm>
            <a:off x="567049" y="705603"/>
            <a:ext cx="11042868" cy="363537"/>
          </a:xfrm>
        </p:spPr>
        <p:txBody>
          <a:bodyPr>
            <a:noAutofit/>
          </a:bodyPr>
          <a:lstStyle>
            <a:lvl1pPr>
              <a:defRPr sz="2308" b="0">
                <a:solidFill>
                  <a:srgbClr val="222221"/>
                </a:solidFill>
              </a:defRPr>
            </a:lvl1pPr>
            <a:lvl2pPr>
              <a:defRPr sz="2308"/>
            </a:lvl2pPr>
            <a:lvl3pPr marL="0" indent="0">
              <a:buNone/>
              <a:defRPr sz="2308"/>
            </a:lvl3pPr>
            <a:lvl4pPr marL="0" indent="0">
              <a:buNone/>
              <a:defRPr sz="2308"/>
            </a:lvl4pPr>
            <a:lvl5pPr marL="0" indent="0">
              <a:buNone/>
              <a:defRPr sz="2308"/>
            </a:lvl5pPr>
            <a:lvl6pPr marL="1466" indent="0">
              <a:buNone/>
              <a:defRPr sz="2308" b="0" i="0">
                <a:latin typeface="Gill Sans Infant MT"/>
                <a:cs typeface="Gill Sans Infant MT"/>
              </a:defRPr>
            </a:lvl6pPr>
          </a:lstStyle>
          <a:p>
            <a:pPr lvl="0"/>
            <a:r>
              <a:rPr lang="en-US"/>
              <a:t>Click to edit Master text styles</a:t>
            </a:r>
          </a:p>
        </p:txBody>
      </p:sp>
      <p:sp>
        <p:nvSpPr>
          <p:cNvPr id="5" name="Date Placeholder 3">
            <a:extLst>
              <a:ext uri="{FF2B5EF4-FFF2-40B4-BE49-F238E27FC236}">
                <a16:creationId xmlns:a16="http://schemas.microsoft.com/office/drawing/2014/main" id="{95089512-6C89-4F71-BA51-CEC40E900EE6}"/>
              </a:ext>
            </a:extLst>
          </p:cNvPr>
          <p:cNvSpPr>
            <a:spLocks noGrp="1"/>
          </p:cNvSpPr>
          <p:nvPr>
            <p:ph type="dt" sz="half" idx="14"/>
          </p:nvPr>
        </p:nvSpPr>
        <p:spPr/>
        <p:txBody>
          <a:bodyPr/>
          <a:lstStyle>
            <a:lvl1pPr>
              <a:defRPr/>
            </a:lvl1pPr>
          </a:lstStyle>
          <a:p>
            <a:pPr>
              <a:defRPr/>
            </a:pPr>
            <a:r>
              <a:rPr lang="en-US"/>
              <a:t>26 April 2016</a:t>
            </a:r>
          </a:p>
        </p:txBody>
      </p:sp>
      <p:sp>
        <p:nvSpPr>
          <p:cNvPr id="6" name="Footer Placeholder 4">
            <a:extLst>
              <a:ext uri="{FF2B5EF4-FFF2-40B4-BE49-F238E27FC236}">
                <a16:creationId xmlns:a16="http://schemas.microsoft.com/office/drawing/2014/main" id="{E2A28661-FE84-4DBA-9C03-76C876C69C28}"/>
              </a:ext>
            </a:extLst>
          </p:cNvPr>
          <p:cNvSpPr>
            <a:spLocks noGrp="1"/>
          </p:cNvSpPr>
          <p:nvPr>
            <p:ph type="ftr" sz="quarter" idx="15"/>
          </p:nvPr>
        </p:nvSpPr>
        <p:spPr/>
        <p:txBody>
          <a:bodyPr/>
          <a:lstStyle>
            <a:lvl1pPr>
              <a:defRPr/>
            </a:lvl1pPr>
          </a:lstStyle>
          <a:p>
            <a:pPr>
              <a:defRPr/>
            </a:pPr>
            <a:r>
              <a:rPr lang="en-US"/>
              <a:t>Amend presentation name in Footer and Apply to All</a:t>
            </a:r>
          </a:p>
        </p:txBody>
      </p:sp>
      <p:sp>
        <p:nvSpPr>
          <p:cNvPr id="7" name="Slide Number Placeholder 5">
            <a:extLst>
              <a:ext uri="{FF2B5EF4-FFF2-40B4-BE49-F238E27FC236}">
                <a16:creationId xmlns:a16="http://schemas.microsoft.com/office/drawing/2014/main" id="{C2F69A8A-32D5-43E8-829E-2F5B88798BC1}"/>
              </a:ext>
            </a:extLst>
          </p:cNvPr>
          <p:cNvSpPr>
            <a:spLocks noGrp="1"/>
          </p:cNvSpPr>
          <p:nvPr>
            <p:ph type="sldNum" sz="quarter" idx="16"/>
          </p:nvPr>
        </p:nvSpPr>
        <p:spPr/>
        <p:txBody>
          <a:bodyPr/>
          <a:lstStyle>
            <a:lvl1pPr>
              <a:defRPr/>
            </a:lvl1pPr>
          </a:lstStyle>
          <a:p>
            <a:pPr>
              <a:defRPr/>
            </a:pPr>
            <a:fld id="{3A2242BF-03C1-4EBF-B9BA-C61A92E39DA5}" type="slidenum">
              <a:rPr lang="en-US" altLang="en-US"/>
              <a:pPr>
                <a:defRPr/>
              </a:pPr>
              <a:t>‹#›</a:t>
            </a:fld>
            <a:endParaRPr lang="en-US" altLang="en-US"/>
          </a:p>
        </p:txBody>
      </p:sp>
    </p:spTree>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Slide Number Placeholder 6"/>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9" name="Slide Number Placeholder 8"/>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5" name="Slide Number Placeholder 4"/>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7" name="Slide Number Placeholder 6"/>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GB"/>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7" name="Slide Number Placeholder 6"/>
          <p:cNvSpPr>
            <a:spLocks noGrp="1"/>
          </p:cNvSpPr>
          <p:nvPr>
            <p:ph type="sldNum" sz="quarter" idx="12"/>
          </p:nvPr>
        </p:nvSpPr>
        <p:spPr/>
        <p:txBody>
          <a:bodyPr/>
          <a:lstStyle/>
          <a:p>
            <a:fld id="{1327C452-0D12-48F3-BB65-BBA3E6350F2C}" type="slidenum">
              <a:rPr lang="en-GB" smtClean="0"/>
              <a:t>‹#›</a:t>
            </a:fld>
            <a:endParaRPr lang="en-GB"/>
          </a:p>
        </p:txBody>
      </p:sp>
    </p:spTree>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image" Target="../media/image1.jpeg"/><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en-US"/>
              <a:t>Click to edit Master title style</a:t>
            </a:r>
            <a:endParaRPr lang="en-GB" dirty="0"/>
          </a:p>
        </p:txBody>
      </p:sp>
      <p:sp>
        <p:nvSpPr>
          <p:cNvPr id="3" name="Text Placeholder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6" name="Slide Number Placeholder 5"/>
          <p:cNvSpPr>
            <a:spLocks noGrp="1"/>
          </p:cNvSpPr>
          <p:nvPr>
            <p:ph type="sldNum" sz="quarter" idx="4"/>
          </p:nvPr>
        </p:nvSpPr>
        <p:spPr>
          <a:xfrm>
            <a:off x="8737600" y="6324413"/>
            <a:ext cx="2844800" cy="365125"/>
          </a:xfrm>
          <a:prstGeom prst="rect">
            <a:avLst/>
          </a:prstGeom>
        </p:spPr>
        <p:txBody>
          <a:bodyPr vert="horz" lIns="91440" tIns="45720" rIns="91440" bIns="45720" rtlCol="0" anchor="ctr"/>
          <a:lstStyle>
            <a:lvl1pPr algn="r">
              <a:defRPr sz="1200">
                <a:solidFill>
                  <a:srgbClr val="7F1416"/>
                </a:solidFill>
              </a:defRPr>
            </a:lvl1pPr>
          </a:lstStyle>
          <a:p>
            <a:fld id="{1327C452-0D12-48F3-BB65-BBA3E6350F2C}" type="slidenum">
              <a:rPr lang="en-GB" smtClean="0"/>
              <a:pPr/>
              <a:t>‹#›</a:t>
            </a:fld>
            <a:endParaRPr lang="en-GB" dirty="0"/>
          </a:p>
        </p:txBody>
      </p:sp>
      <p:sp>
        <p:nvSpPr>
          <p:cNvPr id="7" name="Rectangle 2"/>
          <p:cNvSpPr>
            <a:spLocks noChangeArrowheads="1"/>
          </p:cNvSpPr>
          <p:nvPr/>
        </p:nvSpPr>
        <p:spPr bwMode="auto">
          <a:xfrm>
            <a:off x="1" y="43934"/>
            <a:ext cx="18473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en-GB" sz="1800"/>
          </a:p>
        </p:txBody>
      </p:sp>
      <p:grpSp>
        <p:nvGrpSpPr>
          <p:cNvPr id="31" name="Group 30"/>
          <p:cNvGrpSpPr/>
          <p:nvPr/>
        </p:nvGrpSpPr>
        <p:grpSpPr>
          <a:xfrm>
            <a:off x="623392" y="6309320"/>
            <a:ext cx="2544960" cy="400110"/>
            <a:chOff x="3671392" y="6341258"/>
            <a:chExt cx="1908720" cy="400110"/>
          </a:xfrm>
        </p:grpSpPr>
        <p:pic>
          <p:nvPicPr>
            <p:cNvPr id="2049" name="Picture 3" descr="Logo-small"/>
            <p:cNvPicPr>
              <a:picLocks noChangeAspect="1" noChangeArrowheads="1"/>
            </p:cNvPicPr>
            <p:nvPr/>
          </p:nvPicPr>
          <p:blipFill>
            <a:blip r:embed="rId37">
              <a:extLst>
                <a:ext uri="{28A0092B-C50C-407E-A947-70E740481C1C}">
                  <a14:useLocalDpi xmlns:a14="http://schemas.microsoft.com/office/drawing/2010/main" val="0"/>
                </a:ext>
              </a:extLst>
            </a:blip>
            <a:srcRect/>
            <a:stretch>
              <a:fillRect/>
            </a:stretch>
          </p:blipFill>
          <p:spPr bwMode="auto">
            <a:xfrm>
              <a:off x="3671392" y="6381328"/>
              <a:ext cx="360040" cy="315480"/>
            </a:xfrm>
            <a:prstGeom prst="rect">
              <a:avLst/>
            </a:prstGeom>
            <a:noFill/>
            <a:extLst>
              <a:ext uri="{909E8E84-426E-40DD-AFC4-6F175D3DCCD1}">
                <a14:hiddenFill xmlns:a14="http://schemas.microsoft.com/office/drawing/2010/main">
                  <a:solidFill>
                    <a:srgbClr val="FFFFFF"/>
                  </a:solidFill>
                </a14:hiddenFill>
              </a:ext>
            </a:extLst>
          </p:spPr>
        </p:pic>
        <p:sp>
          <p:nvSpPr>
            <p:cNvPr id="8" name="Rectangle 3"/>
            <p:cNvSpPr>
              <a:spLocks noChangeArrowheads="1"/>
            </p:cNvSpPr>
            <p:nvPr/>
          </p:nvSpPr>
          <p:spPr bwMode="auto">
            <a:xfrm>
              <a:off x="3995936" y="6341258"/>
              <a:ext cx="1584176" cy="4001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800" b="1" i="0" u="none" strike="noStrike" cap="none" normalizeH="0" baseline="0" dirty="0">
                  <a:ln>
                    <a:noFill/>
                  </a:ln>
                  <a:solidFill>
                    <a:srgbClr val="7F1416"/>
                  </a:solidFill>
                  <a:effectLst/>
                  <a:latin typeface="Verdana" pitchFamily="34" charset="0"/>
                  <a:ea typeface="Times New Roman" pitchFamily="18" charset="0"/>
                  <a:cs typeface="Times New Roman" pitchFamily="18" charset="0"/>
                </a:rPr>
                <a:t>Global Shelter Cluster</a:t>
              </a:r>
              <a:endParaRPr kumimoji="0" lang="en-GB" sz="600" b="0" i="0" u="none" strike="noStrike" cap="none" normalizeH="0" baseline="0" dirty="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GB" sz="600" b="0" i="0" u="none" strike="noStrike" cap="none" normalizeH="0" baseline="0" dirty="0">
                  <a:ln>
                    <a:noFill/>
                  </a:ln>
                  <a:solidFill>
                    <a:srgbClr val="7F1416"/>
                  </a:solidFill>
                  <a:effectLst/>
                  <a:latin typeface="Verdana" pitchFamily="34" charset="0"/>
                  <a:ea typeface="Times New Roman" pitchFamily="18" charset="0"/>
                  <a:cs typeface="Times New Roman" pitchFamily="18" charset="0"/>
                </a:rPr>
                <a:t>ShelterCluster.org</a:t>
              </a:r>
              <a:endParaRPr kumimoji="0" lang="en-GB" sz="600" b="0" i="0" u="none" strike="noStrike" cap="none" normalizeH="0" baseline="0" dirty="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GB" sz="600" b="0" i="0" u="none" strike="noStrike" cap="none" normalizeH="0" baseline="0" dirty="0">
                  <a:ln>
                    <a:noFill/>
                  </a:ln>
                  <a:solidFill>
                    <a:srgbClr val="595959"/>
                  </a:solidFill>
                  <a:effectLst/>
                  <a:latin typeface="Verdana" pitchFamily="34" charset="0"/>
                  <a:ea typeface="Times New Roman" pitchFamily="18" charset="0"/>
                  <a:cs typeface="Times New Roman" pitchFamily="18" charset="0"/>
                </a:rPr>
                <a:t>Coordinating Humanitarian Shelter</a:t>
              </a:r>
              <a:endParaRPr kumimoji="0" lang="en-GB" sz="1800" b="0" i="0" u="none" strike="noStrike" cap="none" normalizeH="0" baseline="0" dirty="0">
                <a:ln>
                  <a:noFill/>
                </a:ln>
                <a:solidFill>
                  <a:schemeClr val="tx1"/>
                </a:solidFill>
                <a:effectLst/>
                <a:latin typeface="Arial" pitchFamily="34" charset="0"/>
                <a:cs typeface="Arial" pitchFamily="34" charset="0"/>
              </a:endParaRPr>
            </a:p>
          </p:txBody>
        </p:sp>
      </p:grpSp>
      <p:sp>
        <p:nvSpPr>
          <p:cNvPr id="11" name="Rectangle 10"/>
          <p:cNvSpPr/>
          <p:nvPr/>
        </p:nvSpPr>
        <p:spPr>
          <a:xfrm>
            <a:off x="0" y="0"/>
            <a:ext cx="12192000" cy="116632"/>
          </a:xfrm>
          <a:prstGeom prst="rect">
            <a:avLst/>
          </a:prstGeom>
          <a:solidFill>
            <a:srgbClr val="7F141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p>
        </p:txBody>
      </p:sp>
      <p:sp>
        <p:nvSpPr>
          <p:cNvPr id="12" name="Rectangle 2"/>
          <p:cNvSpPr>
            <a:spLocks noChangeArrowheads="1"/>
          </p:cNvSpPr>
          <p:nvPr/>
        </p:nvSpPr>
        <p:spPr bwMode="auto">
          <a:xfrm>
            <a:off x="1" y="43934"/>
            <a:ext cx="18473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en-GB" sz="1800"/>
          </a:p>
        </p:txBody>
      </p:sp>
      <p:sp>
        <p:nvSpPr>
          <p:cNvPr id="16" name="Rectangle 15"/>
          <p:cNvSpPr/>
          <p:nvPr/>
        </p:nvSpPr>
        <p:spPr>
          <a:xfrm>
            <a:off x="0" y="0"/>
            <a:ext cx="12192000" cy="116632"/>
          </a:xfrm>
          <a:prstGeom prst="rect">
            <a:avLst/>
          </a:prstGeom>
          <a:solidFill>
            <a:srgbClr val="7F141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p>
        </p:txBody>
      </p:sp>
      <p:sp>
        <p:nvSpPr>
          <p:cNvPr id="20" name="Rectangle 19"/>
          <p:cNvSpPr/>
          <p:nvPr/>
        </p:nvSpPr>
        <p:spPr>
          <a:xfrm>
            <a:off x="0" y="6741368"/>
            <a:ext cx="2448000" cy="116632"/>
          </a:xfrm>
          <a:prstGeom prst="rect">
            <a:avLst/>
          </a:prstGeom>
          <a:solidFill>
            <a:srgbClr val="04314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solidFill>
                <a:schemeClr val="tx1"/>
              </a:solidFill>
            </a:endParaRPr>
          </a:p>
        </p:txBody>
      </p:sp>
      <p:sp>
        <p:nvSpPr>
          <p:cNvPr id="27" name="Rectangle 26"/>
          <p:cNvSpPr/>
          <p:nvPr/>
        </p:nvSpPr>
        <p:spPr>
          <a:xfrm>
            <a:off x="2448000" y="6741368"/>
            <a:ext cx="2448000" cy="116632"/>
          </a:xfrm>
          <a:prstGeom prst="rect">
            <a:avLst/>
          </a:prstGeom>
          <a:solidFill>
            <a:srgbClr val="459FD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solidFill>
                <a:schemeClr val="tx1"/>
              </a:solidFill>
            </a:endParaRPr>
          </a:p>
        </p:txBody>
      </p:sp>
      <p:sp>
        <p:nvSpPr>
          <p:cNvPr id="28" name="Rectangle 27"/>
          <p:cNvSpPr/>
          <p:nvPr/>
        </p:nvSpPr>
        <p:spPr>
          <a:xfrm>
            <a:off x="4896000" y="6741368"/>
            <a:ext cx="2448000" cy="116632"/>
          </a:xfrm>
          <a:prstGeom prst="rect">
            <a:avLst/>
          </a:prstGeom>
          <a:solidFill>
            <a:srgbClr val="7F141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solidFill>
                <a:schemeClr val="tx1"/>
              </a:solidFill>
            </a:endParaRPr>
          </a:p>
        </p:txBody>
      </p:sp>
      <p:sp>
        <p:nvSpPr>
          <p:cNvPr id="29" name="Rectangle 28"/>
          <p:cNvSpPr/>
          <p:nvPr/>
        </p:nvSpPr>
        <p:spPr>
          <a:xfrm>
            <a:off x="7344000" y="6741368"/>
            <a:ext cx="2448000" cy="116632"/>
          </a:xfrm>
          <a:prstGeom prst="rect">
            <a:avLst/>
          </a:prstGeom>
          <a:solidFill>
            <a:srgbClr val="459FD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solidFill>
                <a:schemeClr val="tx1"/>
              </a:solidFill>
            </a:endParaRPr>
          </a:p>
        </p:txBody>
      </p:sp>
      <p:sp>
        <p:nvSpPr>
          <p:cNvPr id="30" name="Rectangle 29"/>
          <p:cNvSpPr/>
          <p:nvPr/>
        </p:nvSpPr>
        <p:spPr>
          <a:xfrm>
            <a:off x="9768341" y="6741368"/>
            <a:ext cx="2448000" cy="116632"/>
          </a:xfrm>
          <a:prstGeom prst="rect">
            <a:avLst/>
          </a:prstGeom>
          <a:solidFill>
            <a:srgbClr val="04314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800">
              <a:solidFill>
                <a:schemeClr val="tx1"/>
              </a:solidFill>
            </a:endParaRPr>
          </a:p>
        </p:txBody>
      </p:sp>
    </p:spTree>
    <p:extLst>
      <p:ext uri="{BB962C8B-B14F-4D97-AF65-F5344CB8AC3E}">
        <p14:creationId xmlns:p14="http://schemas.microsoft.com/office/powerpoint/2010/main" val="680169280"/>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 id="2147483708" r:id="rId12"/>
    <p:sldLayoutId id="2147483709" r:id="rId13"/>
    <p:sldLayoutId id="2147483710" r:id="rId14"/>
    <p:sldLayoutId id="2147483711" r:id="rId15"/>
    <p:sldLayoutId id="2147483712" r:id="rId16"/>
    <p:sldLayoutId id="2147483713" r:id="rId17"/>
    <p:sldLayoutId id="2147483714" r:id="rId18"/>
    <p:sldLayoutId id="2147483715" r:id="rId19"/>
    <p:sldLayoutId id="2147483716" r:id="rId20"/>
    <p:sldLayoutId id="2147483717" r:id="rId21"/>
    <p:sldLayoutId id="2147483718" r:id="rId22"/>
    <p:sldLayoutId id="2147483719" r:id="rId23"/>
    <p:sldLayoutId id="2147483720" r:id="rId24"/>
    <p:sldLayoutId id="2147483721" r:id="rId25"/>
    <p:sldLayoutId id="2147483722" r:id="rId26"/>
    <p:sldLayoutId id="2147483723" r:id="rId27"/>
    <p:sldLayoutId id="2147483724" r:id="rId28"/>
    <p:sldLayoutId id="2147483725" r:id="rId29"/>
    <p:sldLayoutId id="2147483726" r:id="rId30"/>
    <p:sldLayoutId id="2147483727" r:id="rId31"/>
    <p:sldLayoutId id="2147483728" r:id="rId32"/>
    <p:sldLayoutId id="2147483729" r:id="rId33"/>
    <p:sldLayoutId id="2147483730" r:id="rId34"/>
    <p:sldLayoutId id="2147483731" r:id="rId35"/>
  </p:sldLayoutIdLst>
  <p:hf hdr="0" ftr="0"/>
  <p:txStyles>
    <p:titleStyle>
      <a:lvl1pPr algn="ctr" defTabSz="914400" rtl="0" eaLnBrk="1" latinLnBrk="0" hangingPunct="1">
        <a:spcBef>
          <a:spcPct val="0"/>
        </a:spcBef>
        <a:buNone/>
        <a:defRPr sz="3600" b="1" kern="1200">
          <a:solidFill>
            <a:srgbClr val="04314C"/>
          </a:solidFill>
          <a:latin typeface="Verdana" pitchFamily="34" charset="0"/>
          <a:ea typeface="Verdana" pitchFamily="34" charset="0"/>
          <a:cs typeface="Verdana" pitchFamily="34" charset="0"/>
        </a:defRPr>
      </a:lvl1pPr>
    </p:titleStyle>
    <p:bodyStyle>
      <a:lvl1pPr marL="342900" indent="-342900" algn="l" defTabSz="914400" rtl="0" eaLnBrk="1" latinLnBrk="0" hangingPunct="1">
        <a:spcBef>
          <a:spcPct val="20000"/>
        </a:spcBef>
        <a:buClr>
          <a:srgbClr val="7F1416"/>
        </a:buClr>
        <a:buFont typeface="Wingdings" pitchFamily="2" charset="2"/>
        <a:buChar char="§"/>
        <a:defRPr sz="3200" kern="1200">
          <a:solidFill>
            <a:schemeClr val="tx1"/>
          </a:solidFill>
          <a:latin typeface="+mn-lt"/>
          <a:ea typeface="+mn-ea"/>
          <a:cs typeface="+mn-cs"/>
        </a:defRPr>
      </a:lvl1pPr>
      <a:lvl2pPr marL="742950" indent="-285750" algn="l" defTabSz="914400" rtl="0" eaLnBrk="1" latinLnBrk="0" hangingPunct="1">
        <a:spcBef>
          <a:spcPct val="20000"/>
        </a:spcBef>
        <a:buClr>
          <a:srgbClr val="7F1416"/>
        </a:buClr>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Clr>
          <a:srgbClr val="7F1416"/>
        </a:buClr>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Clr>
          <a:srgbClr val="7F1416"/>
        </a:buClr>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Clr>
          <a:srgbClr val="7F1416"/>
        </a:buClr>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05543" y="1844825"/>
            <a:ext cx="10744200" cy="1470025"/>
          </a:xfrm>
        </p:spPr>
        <p:txBody>
          <a:bodyPr>
            <a:normAutofit fontScale="90000"/>
          </a:bodyPr>
          <a:lstStyle/>
          <a:p>
            <a:r>
              <a:rPr lang="en-US" dirty="0"/>
              <a:t>Scenario Work 3: Negotiating Shelter Cluster objectives in a multi-sectoral environment </a:t>
            </a:r>
            <a:br>
              <a:rPr lang="en-US" i="1" dirty="0">
                <a:solidFill>
                  <a:srgbClr val="000000"/>
                </a:solidFill>
                <a:latin typeface="Calibri" charset="0"/>
              </a:rPr>
            </a:br>
            <a:br>
              <a:rPr lang="en-US" i="1" dirty="0">
                <a:solidFill>
                  <a:srgbClr val="000000"/>
                </a:solidFill>
                <a:latin typeface="Calibri" charset="0"/>
              </a:rPr>
            </a:b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6758485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10</a:t>
            </a:fld>
            <a:endParaRPr lang="en-GB"/>
          </a:p>
        </p:txBody>
      </p:sp>
      <p:sp>
        <p:nvSpPr>
          <p:cNvPr id="8" name="Text Box 3"/>
          <p:cNvSpPr txBox="1"/>
          <p:nvPr/>
        </p:nvSpPr>
        <p:spPr>
          <a:xfrm>
            <a:off x="4318609" y="2920919"/>
            <a:ext cx="1157971" cy="630356"/>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Shelter</a:t>
            </a:r>
            <a:r>
              <a:rPr lang="de-DE" sz="1600" dirty="0">
                <a:effectLst/>
                <a:ea typeface="Calibri" charset="0"/>
                <a:cs typeface="Times New Roman" charset="0"/>
              </a:rPr>
              <a:t> </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9" name="Text Box 4"/>
          <p:cNvSpPr txBox="1"/>
          <p:nvPr/>
        </p:nvSpPr>
        <p:spPr>
          <a:xfrm>
            <a:off x="2543983" y="2925998"/>
            <a:ext cx="1089788" cy="627817"/>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a:effectLst/>
                <a:ea typeface="Calibri" charset="0"/>
                <a:cs typeface="Times New Roman" charset="0"/>
              </a:rPr>
              <a:t>WASH </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10" name="Text Box 5"/>
          <p:cNvSpPr txBox="1"/>
          <p:nvPr/>
        </p:nvSpPr>
        <p:spPr>
          <a:xfrm>
            <a:off x="779660" y="2936158"/>
            <a:ext cx="1285660" cy="625277"/>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a:effectLst/>
                <a:ea typeface="Calibri" charset="0"/>
                <a:cs typeface="Times New Roman" charset="0"/>
              </a:rPr>
              <a:t>Education </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11" name="Text Box 6"/>
          <p:cNvSpPr txBox="1"/>
          <p:nvPr/>
        </p:nvSpPr>
        <p:spPr>
          <a:xfrm>
            <a:off x="9768069" y="2906305"/>
            <a:ext cx="1275908" cy="625277"/>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Protection</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12" name="Text Box 7"/>
          <p:cNvSpPr txBox="1"/>
          <p:nvPr/>
        </p:nvSpPr>
        <p:spPr>
          <a:xfrm>
            <a:off x="7823124" y="2917248"/>
            <a:ext cx="1182653" cy="624642"/>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Livelihoods</a:t>
            </a:r>
            <a:r>
              <a:rPr lang="de-DE" sz="1600" dirty="0">
                <a:effectLst/>
                <a:ea typeface="Calibri" charset="0"/>
                <a:cs typeface="Times New Roman" charset="0"/>
              </a:rPr>
              <a:t> </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13" name="Text Box 8"/>
          <p:cNvSpPr txBox="1"/>
          <p:nvPr/>
        </p:nvSpPr>
        <p:spPr>
          <a:xfrm>
            <a:off x="6161418" y="2925998"/>
            <a:ext cx="998481" cy="633392"/>
          </a:xfrm>
          <a:prstGeom prst="rect">
            <a:avLst/>
          </a:prstGeom>
          <a:noFill/>
          <a:ln w="25400">
            <a:solidFill>
              <a:schemeClr val="accent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a:effectLst/>
                <a:ea typeface="Calibri" charset="0"/>
                <a:cs typeface="Times New Roman" charset="0"/>
              </a:rPr>
              <a:t>CCCM</a:t>
            </a:r>
            <a:endParaRPr lang="en-US" sz="1600" dirty="0">
              <a:effectLst/>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Cluster</a:t>
            </a:r>
            <a:endParaRPr lang="en-US" sz="1600" dirty="0">
              <a:effectLst/>
              <a:ea typeface="Calibri" charset="0"/>
              <a:cs typeface="Times New Roman" charset="0"/>
            </a:endParaRPr>
          </a:p>
        </p:txBody>
      </p:sp>
      <p:sp>
        <p:nvSpPr>
          <p:cNvPr id="5" name="Rectangle 26"/>
          <p:cNvSpPr>
            <a:spLocks noChangeArrowheads="1"/>
          </p:cNvSpPr>
          <p:nvPr/>
        </p:nvSpPr>
        <p:spPr bwMode="auto">
          <a:xfrm>
            <a:off x="2828266" y="0"/>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vert="horz" wrap="none" lIns="91440" tIns="45720" rIns="91440" bIns="45720" numCol="1" anchor="ctr" anchorCtr="0" compatLnSpc="1">
            <a:prstTxWarp prst="textNoShape">
              <a:avLst/>
            </a:prstTxWarp>
            <a:spAutoFit/>
          </a:bodyPr>
          <a:lstStyle/>
          <a:p>
            <a:endParaRPr lang="en-US"/>
          </a:p>
        </p:txBody>
      </p:sp>
      <p:sp>
        <p:nvSpPr>
          <p:cNvPr id="33" name="Text Box 5"/>
          <p:cNvSpPr txBox="1"/>
          <p:nvPr/>
        </p:nvSpPr>
        <p:spPr>
          <a:xfrm>
            <a:off x="779660" y="4677183"/>
            <a:ext cx="1285660" cy="625277"/>
          </a:xfrm>
          <a:prstGeom prst="rect">
            <a:avLst/>
          </a:prstGeom>
          <a:noFill/>
          <a:ln w="25400">
            <a:solidFill>
              <a:srgbClr val="FF0000"/>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Ministry</a:t>
            </a:r>
            <a:r>
              <a:rPr lang="de-DE" sz="1600" dirty="0">
                <a:effectLst/>
                <a:ea typeface="Calibri" charset="0"/>
                <a:cs typeface="Times New Roman" charset="0"/>
              </a:rPr>
              <a:t> </a:t>
            </a:r>
            <a:r>
              <a:rPr lang="de-DE" sz="1600" dirty="0" err="1">
                <a:effectLst/>
                <a:ea typeface="Calibri" charset="0"/>
                <a:cs typeface="Times New Roman" charset="0"/>
              </a:rPr>
              <a:t>of</a:t>
            </a:r>
            <a:endParaRPr lang="de-DE" sz="1600" dirty="0">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Education</a:t>
            </a:r>
            <a:endParaRPr lang="en-US" sz="1600" dirty="0">
              <a:effectLst/>
              <a:ea typeface="Calibri" charset="0"/>
              <a:cs typeface="Times New Roman" charset="0"/>
            </a:endParaRPr>
          </a:p>
        </p:txBody>
      </p:sp>
      <p:sp>
        <p:nvSpPr>
          <p:cNvPr id="34" name="Text Box 5"/>
          <p:cNvSpPr txBox="1"/>
          <p:nvPr/>
        </p:nvSpPr>
        <p:spPr>
          <a:xfrm>
            <a:off x="2383582" y="4692929"/>
            <a:ext cx="1626223" cy="625277"/>
          </a:xfrm>
          <a:prstGeom prst="rect">
            <a:avLst/>
          </a:prstGeom>
          <a:noFill/>
          <a:ln w="25400">
            <a:solidFill>
              <a:srgbClr val="FF0000"/>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Ministry</a:t>
            </a:r>
            <a:r>
              <a:rPr lang="de-DE" sz="1600" dirty="0">
                <a:effectLst/>
                <a:ea typeface="Calibri" charset="0"/>
                <a:cs typeface="Times New Roman" charset="0"/>
              </a:rPr>
              <a:t> </a:t>
            </a:r>
            <a:r>
              <a:rPr lang="de-DE" sz="1600" dirty="0" err="1">
                <a:effectLst/>
                <a:ea typeface="Calibri" charset="0"/>
                <a:cs typeface="Times New Roman" charset="0"/>
              </a:rPr>
              <a:t>of</a:t>
            </a:r>
            <a:endParaRPr lang="de-DE" sz="1600" dirty="0">
              <a:ea typeface="Calibri" charset="0"/>
              <a:cs typeface="Times New Roman" charset="0"/>
            </a:endParaRPr>
          </a:p>
          <a:p>
            <a:pPr marL="0" marR="0">
              <a:spcBef>
                <a:spcPts val="0"/>
              </a:spcBef>
              <a:spcAft>
                <a:spcPts val="0"/>
              </a:spcAft>
            </a:pPr>
            <a:r>
              <a:rPr lang="de-DE" sz="1600" dirty="0" err="1">
                <a:ea typeface="Calibri" charset="0"/>
                <a:cs typeface="Times New Roman" charset="0"/>
              </a:rPr>
              <a:t>the</a:t>
            </a:r>
            <a:r>
              <a:rPr lang="de-DE" sz="1600" dirty="0">
                <a:ea typeface="Calibri" charset="0"/>
                <a:cs typeface="Times New Roman" charset="0"/>
              </a:rPr>
              <a:t> Environment</a:t>
            </a:r>
            <a:endParaRPr lang="en-US" sz="1600" dirty="0">
              <a:effectLst/>
              <a:ea typeface="Calibri" charset="0"/>
              <a:cs typeface="Times New Roman" charset="0"/>
            </a:endParaRPr>
          </a:p>
        </p:txBody>
      </p:sp>
      <p:sp>
        <p:nvSpPr>
          <p:cNvPr id="35" name="Text Box 5"/>
          <p:cNvSpPr txBox="1"/>
          <p:nvPr/>
        </p:nvSpPr>
        <p:spPr>
          <a:xfrm>
            <a:off x="4998676" y="4664978"/>
            <a:ext cx="1566591" cy="625277"/>
          </a:xfrm>
          <a:prstGeom prst="rect">
            <a:avLst/>
          </a:prstGeom>
          <a:noFill/>
          <a:ln w="25400">
            <a:solidFill>
              <a:srgbClr val="FF0000"/>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Ministry</a:t>
            </a:r>
            <a:r>
              <a:rPr lang="de-DE" sz="1600" dirty="0">
                <a:effectLst/>
                <a:ea typeface="Calibri" charset="0"/>
                <a:cs typeface="Times New Roman" charset="0"/>
              </a:rPr>
              <a:t> </a:t>
            </a:r>
            <a:r>
              <a:rPr lang="de-DE" sz="1600" dirty="0" err="1">
                <a:effectLst/>
                <a:ea typeface="Calibri" charset="0"/>
                <a:cs typeface="Times New Roman" charset="0"/>
              </a:rPr>
              <a:t>of</a:t>
            </a:r>
            <a:endParaRPr lang="de-DE" sz="1600" dirty="0">
              <a:ea typeface="Calibri" charset="0"/>
              <a:cs typeface="Times New Roman" charset="0"/>
            </a:endParaRPr>
          </a:p>
          <a:p>
            <a:pPr marL="0" marR="0">
              <a:spcBef>
                <a:spcPts val="0"/>
              </a:spcBef>
              <a:spcAft>
                <a:spcPts val="0"/>
              </a:spcAft>
            </a:pPr>
            <a:r>
              <a:rPr lang="de-DE" sz="1600" dirty="0">
                <a:effectLst/>
                <a:ea typeface="Calibri" charset="0"/>
                <a:cs typeface="Times New Roman" charset="0"/>
              </a:rPr>
              <a:t>Urban </a:t>
            </a:r>
            <a:r>
              <a:rPr lang="de-DE" sz="1600" dirty="0" err="1">
                <a:effectLst/>
                <a:ea typeface="Calibri" charset="0"/>
                <a:cs typeface="Times New Roman" charset="0"/>
              </a:rPr>
              <a:t>Planning</a:t>
            </a:r>
            <a:endParaRPr lang="en-US" sz="1600" dirty="0">
              <a:effectLst/>
              <a:ea typeface="Calibri" charset="0"/>
              <a:cs typeface="Times New Roman" charset="0"/>
            </a:endParaRPr>
          </a:p>
        </p:txBody>
      </p:sp>
      <p:sp>
        <p:nvSpPr>
          <p:cNvPr id="36" name="Text Box 5"/>
          <p:cNvSpPr txBox="1"/>
          <p:nvPr/>
        </p:nvSpPr>
        <p:spPr>
          <a:xfrm>
            <a:off x="7648760" y="4664977"/>
            <a:ext cx="1285660" cy="853321"/>
          </a:xfrm>
          <a:prstGeom prst="rect">
            <a:avLst/>
          </a:prstGeom>
          <a:noFill/>
          <a:ln w="25400">
            <a:solidFill>
              <a:srgbClr val="FF0000"/>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Ministry</a:t>
            </a:r>
            <a:r>
              <a:rPr lang="de-DE" sz="1600" dirty="0">
                <a:effectLst/>
                <a:ea typeface="Calibri" charset="0"/>
                <a:cs typeface="Times New Roman" charset="0"/>
              </a:rPr>
              <a:t> </a:t>
            </a:r>
            <a:r>
              <a:rPr lang="de-DE" sz="1600" dirty="0" err="1">
                <a:effectLst/>
                <a:ea typeface="Calibri" charset="0"/>
                <a:cs typeface="Times New Roman" charset="0"/>
              </a:rPr>
              <a:t>of</a:t>
            </a:r>
            <a:endParaRPr lang="de-DE" sz="1600" dirty="0">
              <a:ea typeface="Calibri" charset="0"/>
              <a:cs typeface="Times New Roman" charset="0"/>
            </a:endParaRPr>
          </a:p>
          <a:p>
            <a:pPr marL="0" marR="0">
              <a:spcBef>
                <a:spcPts val="0"/>
              </a:spcBef>
              <a:spcAft>
                <a:spcPts val="0"/>
              </a:spcAft>
            </a:pPr>
            <a:r>
              <a:rPr lang="de-DE" sz="1600" dirty="0" err="1">
                <a:ea typeface="Calibri" charset="0"/>
                <a:cs typeface="Times New Roman" charset="0"/>
              </a:rPr>
              <a:t>Agriculture</a:t>
            </a:r>
            <a:r>
              <a:rPr lang="de-DE" sz="1600" dirty="0">
                <a:ea typeface="Calibri" charset="0"/>
                <a:cs typeface="Times New Roman" charset="0"/>
              </a:rPr>
              <a:t> </a:t>
            </a:r>
            <a:r>
              <a:rPr lang="de-DE" sz="1600" dirty="0" err="1">
                <a:ea typeface="Calibri" charset="0"/>
                <a:cs typeface="Times New Roman" charset="0"/>
              </a:rPr>
              <a:t>and</a:t>
            </a:r>
            <a:r>
              <a:rPr lang="de-DE" sz="1600" dirty="0">
                <a:ea typeface="Calibri" charset="0"/>
                <a:cs typeface="Times New Roman" charset="0"/>
              </a:rPr>
              <a:t> </a:t>
            </a:r>
            <a:r>
              <a:rPr lang="de-DE" sz="1600" dirty="0" err="1">
                <a:ea typeface="Calibri" charset="0"/>
                <a:cs typeface="Times New Roman" charset="0"/>
              </a:rPr>
              <a:t>Fisheries</a:t>
            </a:r>
            <a:endParaRPr lang="en-US" sz="1600" dirty="0">
              <a:effectLst/>
              <a:ea typeface="Calibri" charset="0"/>
              <a:cs typeface="Times New Roman" charset="0"/>
            </a:endParaRPr>
          </a:p>
        </p:txBody>
      </p:sp>
      <p:sp>
        <p:nvSpPr>
          <p:cNvPr id="37" name="Text Box 5"/>
          <p:cNvSpPr txBox="1"/>
          <p:nvPr/>
        </p:nvSpPr>
        <p:spPr>
          <a:xfrm>
            <a:off x="9850232" y="4677183"/>
            <a:ext cx="1285660" cy="625277"/>
          </a:xfrm>
          <a:prstGeom prst="rect">
            <a:avLst/>
          </a:prstGeom>
          <a:noFill/>
          <a:ln w="25400">
            <a:solidFill>
              <a:srgbClr val="FF0000"/>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marL="0" marR="0">
              <a:spcBef>
                <a:spcPts val="0"/>
              </a:spcBef>
              <a:spcAft>
                <a:spcPts val="0"/>
              </a:spcAft>
            </a:pPr>
            <a:r>
              <a:rPr lang="de-DE" sz="1600" dirty="0" err="1">
                <a:effectLst/>
                <a:ea typeface="Calibri" charset="0"/>
                <a:cs typeface="Times New Roman" charset="0"/>
              </a:rPr>
              <a:t>Ministry</a:t>
            </a:r>
            <a:r>
              <a:rPr lang="de-DE" sz="1600" dirty="0">
                <a:effectLst/>
                <a:ea typeface="Calibri" charset="0"/>
                <a:cs typeface="Times New Roman" charset="0"/>
              </a:rPr>
              <a:t> </a:t>
            </a:r>
            <a:r>
              <a:rPr lang="de-DE" sz="1600" dirty="0" err="1">
                <a:effectLst/>
                <a:ea typeface="Calibri" charset="0"/>
                <a:cs typeface="Times New Roman" charset="0"/>
              </a:rPr>
              <a:t>of</a:t>
            </a:r>
            <a:endParaRPr lang="de-DE" sz="1600" dirty="0">
              <a:ea typeface="Calibri" charset="0"/>
              <a:cs typeface="Times New Roman" charset="0"/>
            </a:endParaRPr>
          </a:p>
          <a:p>
            <a:pPr marL="0" marR="0">
              <a:spcBef>
                <a:spcPts val="0"/>
              </a:spcBef>
              <a:spcAft>
                <a:spcPts val="0"/>
              </a:spcAft>
            </a:pPr>
            <a:r>
              <a:rPr lang="de-DE" sz="1600" dirty="0" err="1">
                <a:effectLst/>
                <a:ea typeface="Calibri" charset="0"/>
                <a:cs typeface="Times New Roman" charset="0"/>
              </a:rPr>
              <a:t>the</a:t>
            </a:r>
            <a:r>
              <a:rPr lang="de-DE" sz="1600" dirty="0">
                <a:effectLst/>
                <a:ea typeface="Calibri" charset="0"/>
                <a:cs typeface="Times New Roman" charset="0"/>
              </a:rPr>
              <a:t> </a:t>
            </a:r>
            <a:r>
              <a:rPr lang="de-DE" sz="1600" dirty="0" err="1">
                <a:effectLst/>
                <a:ea typeface="Calibri" charset="0"/>
                <a:cs typeface="Times New Roman" charset="0"/>
              </a:rPr>
              <a:t>Interior</a:t>
            </a:r>
            <a:endParaRPr lang="en-US" sz="1600" dirty="0">
              <a:effectLst/>
              <a:ea typeface="Calibri" charset="0"/>
              <a:cs typeface="Times New Roman" charset="0"/>
            </a:endParaRPr>
          </a:p>
        </p:txBody>
      </p:sp>
      <p:cxnSp>
        <p:nvCxnSpPr>
          <p:cNvPr id="39" name="Straight Arrow Connector 38"/>
          <p:cNvCxnSpPr>
            <a:stCxn id="33" idx="0"/>
            <a:endCxn id="10" idx="2"/>
          </p:cNvCxnSpPr>
          <p:nvPr/>
        </p:nvCxnSpPr>
        <p:spPr>
          <a:xfrm flipV="1">
            <a:off x="1422490" y="3561435"/>
            <a:ext cx="0" cy="11157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40" name="Straight Arrow Connector 39"/>
          <p:cNvCxnSpPr/>
          <p:nvPr/>
        </p:nvCxnSpPr>
        <p:spPr>
          <a:xfrm flipV="1">
            <a:off x="3082414" y="3551275"/>
            <a:ext cx="0" cy="11157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41" name="Straight Arrow Connector 40"/>
          <p:cNvCxnSpPr>
            <a:endCxn id="8" idx="2"/>
          </p:cNvCxnSpPr>
          <p:nvPr/>
        </p:nvCxnSpPr>
        <p:spPr>
          <a:xfrm flipH="1" flipV="1">
            <a:off x="4897595" y="3551275"/>
            <a:ext cx="596924" cy="114165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43" name="Straight Arrow Connector 42"/>
          <p:cNvCxnSpPr/>
          <p:nvPr/>
        </p:nvCxnSpPr>
        <p:spPr>
          <a:xfrm flipV="1">
            <a:off x="6161418" y="3531582"/>
            <a:ext cx="403849" cy="112605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45" name="Straight Arrow Connector 44"/>
          <p:cNvCxnSpPr/>
          <p:nvPr/>
        </p:nvCxnSpPr>
        <p:spPr>
          <a:xfrm flipV="1">
            <a:off x="8334036" y="3531582"/>
            <a:ext cx="0" cy="11157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46" name="Straight Arrow Connector 45"/>
          <p:cNvCxnSpPr/>
          <p:nvPr/>
        </p:nvCxnSpPr>
        <p:spPr>
          <a:xfrm flipV="1">
            <a:off x="10335831" y="3531582"/>
            <a:ext cx="0" cy="11157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47435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11</a:t>
            </a:fld>
            <a:endParaRPr lang="en-GB"/>
          </a:p>
        </p:txBody>
      </p:sp>
      <p:sp>
        <p:nvSpPr>
          <p:cNvPr id="6" name="Content Placeholder 2"/>
          <p:cNvSpPr>
            <a:spLocks noGrp="1"/>
          </p:cNvSpPr>
          <p:nvPr>
            <p:ph idx="1"/>
          </p:nvPr>
        </p:nvSpPr>
        <p:spPr>
          <a:xfrm>
            <a:off x="609600" y="1600201"/>
            <a:ext cx="10972800" cy="4525963"/>
          </a:xfrm>
        </p:spPr>
        <p:txBody>
          <a:bodyPr>
            <a:normAutofit fontScale="85000" lnSpcReduction="10000"/>
          </a:bodyPr>
          <a:lstStyle/>
          <a:p>
            <a:pPr marL="0" indent="0">
              <a:buNone/>
            </a:pPr>
            <a:r>
              <a:rPr lang="en-US" dirty="0"/>
              <a:t>Group work, Task 2:</a:t>
            </a:r>
          </a:p>
          <a:p>
            <a:r>
              <a:rPr lang="en-US" dirty="0"/>
              <a:t>The Shelter Cluster team is now planning for the next ICC meeting, where it will present its draft strategy objectives and implementation guidance. </a:t>
            </a:r>
          </a:p>
          <a:p>
            <a:r>
              <a:rPr lang="en-US" dirty="0"/>
              <a:t>Come up with three points to make at the meeting, which will propose synergies with other key clusters</a:t>
            </a:r>
          </a:p>
          <a:p>
            <a:r>
              <a:rPr lang="en-US" dirty="0"/>
              <a:t>Come up with three statements to make to the newly coordinating national ministries, to reassure them about the proposed mixes of shelter and CVA interventions in the draft Shelter Cluster strategy</a:t>
            </a:r>
          </a:p>
          <a:p>
            <a:r>
              <a:rPr lang="en-US" dirty="0"/>
              <a:t>Outline three ways in which the Shelter Cluster will hope to guide next rounds of assessments, in order to inform their 3-month strategy revision in </a:t>
            </a:r>
            <a:r>
              <a:rPr lang="en-US"/>
              <a:t>an appropriate and timely manner</a:t>
            </a:r>
            <a:endParaRPr lang="en-US" dirty="0"/>
          </a:p>
        </p:txBody>
      </p:sp>
    </p:spTree>
    <p:extLst>
      <p:ext uri="{BB962C8B-B14F-4D97-AF65-F5344CB8AC3E}">
        <p14:creationId xmlns:p14="http://schemas.microsoft.com/office/powerpoint/2010/main" val="68225106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43064" y="2755191"/>
            <a:ext cx="10972800" cy="1143000"/>
          </a:xfrm>
        </p:spPr>
        <p:txBody>
          <a:bodyPr/>
          <a:lstStyle/>
          <a:p>
            <a:r>
              <a:rPr lang="en-US" dirty="0"/>
              <a:t>Any questions?</a:t>
            </a:r>
          </a:p>
        </p:txBody>
      </p:sp>
      <p:sp>
        <p:nvSpPr>
          <p:cNvPr id="4" name="Slide Number Placeholder 3"/>
          <p:cNvSpPr>
            <a:spLocks noGrp="1"/>
          </p:cNvSpPr>
          <p:nvPr>
            <p:ph type="sldNum" sz="quarter" idx="12"/>
          </p:nvPr>
        </p:nvSpPr>
        <p:spPr/>
        <p:txBody>
          <a:bodyPr/>
          <a:lstStyle/>
          <a:p>
            <a:fld id="{1327C452-0D12-48F3-BB65-BBA3E6350F2C}" type="slidenum">
              <a:rPr lang="en-GB" smtClean="0"/>
              <a:t>12</a:t>
            </a:fld>
            <a:endParaRPr lang="en-GB"/>
          </a:p>
        </p:txBody>
      </p:sp>
    </p:spTree>
    <p:extLst>
      <p:ext uri="{BB962C8B-B14F-4D97-AF65-F5344CB8AC3E}">
        <p14:creationId xmlns:p14="http://schemas.microsoft.com/office/powerpoint/2010/main" val="85710544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 y="274638"/>
            <a:ext cx="12192001" cy="1143000"/>
          </a:xfrm>
        </p:spPr>
        <p:txBody>
          <a:bodyPr>
            <a:normAutofit/>
          </a:bodyPr>
          <a:lstStyle/>
          <a:p>
            <a:r>
              <a:rPr lang="en-US" sz="3200" dirty="0"/>
              <a:t>Scenario Work 3: Negotiating Shelter Cluster objectives in a multi-sectoral environment</a:t>
            </a:r>
            <a:endParaRPr lang="en-US" sz="3100" dirty="0"/>
          </a:p>
        </p:txBody>
      </p:sp>
      <p:sp>
        <p:nvSpPr>
          <p:cNvPr id="4" name="Slide Number Placeholder 3"/>
          <p:cNvSpPr>
            <a:spLocks noGrp="1"/>
          </p:cNvSpPr>
          <p:nvPr>
            <p:ph type="sldNum" sz="quarter" idx="12"/>
          </p:nvPr>
        </p:nvSpPr>
        <p:spPr/>
        <p:txBody>
          <a:bodyPr/>
          <a:lstStyle/>
          <a:p>
            <a:fld id="{1327C452-0D12-48F3-BB65-BBA3E6350F2C}" type="slidenum">
              <a:rPr lang="en-GB" smtClean="0"/>
              <a:t>2</a:t>
            </a:fld>
            <a:endParaRPr lang="en-GB"/>
          </a:p>
        </p:txBody>
      </p:sp>
      <p:sp>
        <p:nvSpPr>
          <p:cNvPr id="6" name="Content Placeholder 2"/>
          <p:cNvSpPr>
            <a:spLocks noGrp="1"/>
          </p:cNvSpPr>
          <p:nvPr>
            <p:ph idx="1"/>
          </p:nvPr>
        </p:nvSpPr>
        <p:spPr>
          <a:xfrm>
            <a:off x="609600" y="1600201"/>
            <a:ext cx="10972800" cy="4525963"/>
          </a:xfrm>
        </p:spPr>
        <p:txBody>
          <a:bodyPr>
            <a:normAutofit/>
          </a:bodyPr>
          <a:lstStyle/>
          <a:p>
            <a:r>
              <a:rPr lang="en-US" dirty="0"/>
              <a:t>Learning Objectives </a:t>
            </a:r>
            <a:r>
              <a:rPr lang="mr-IN" dirty="0"/>
              <a:t>–</a:t>
            </a:r>
            <a:r>
              <a:rPr lang="en-US" dirty="0"/>
              <a:t> Participants will be able to:</a:t>
            </a:r>
          </a:p>
          <a:p>
            <a:pPr marL="0" indent="0">
              <a:buNone/>
            </a:pPr>
            <a:r>
              <a:rPr lang="en-US" dirty="0"/>
              <a:t>• State how to negotiate Go-No-Go decision-making on inclusion of CVA in Cluster strategies</a:t>
            </a:r>
          </a:p>
          <a:p>
            <a:pPr marL="0" indent="0">
              <a:buNone/>
            </a:pPr>
            <a:r>
              <a:rPr lang="en-US" dirty="0"/>
              <a:t>• State how to prevent inconsistencies between Shelter Cluster and other Clusters' strategic CVA objectives</a:t>
            </a:r>
          </a:p>
          <a:p>
            <a:pPr marL="0" indent="0">
              <a:buNone/>
            </a:pPr>
            <a:r>
              <a:rPr lang="en-US" dirty="0"/>
              <a:t>• State how to integrate Cash and Markets assessments into periodic Cluster strategy reviews</a:t>
            </a:r>
          </a:p>
        </p:txBody>
      </p:sp>
    </p:spTree>
    <p:extLst>
      <p:ext uri="{BB962C8B-B14F-4D97-AF65-F5344CB8AC3E}">
        <p14:creationId xmlns:p14="http://schemas.microsoft.com/office/powerpoint/2010/main" val="11179014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3</a:t>
            </a:fld>
            <a:endParaRPr lang="en-GB"/>
          </a:p>
        </p:txBody>
      </p:sp>
      <p:sp>
        <p:nvSpPr>
          <p:cNvPr id="6" name="Content Placeholder 2"/>
          <p:cNvSpPr>
            <a:spLocks noGrp="1"/>
          </p:cNvSpPr>
          <p:nvPr>
            <p:ph idx="1"/>
          </p:nvPr>
        </p:nvSpPr>
        <p:spPr>
          <a:xfrm>
            <a:off x="609600" y="1600201"/>
            <a:ext cx="10972800" cy="4525963"/>
          </a:xfrm>
        </p:spPr>
        <p:txBody>
          <a:bodyPr>
            <a:normAutofit/>
          </a:bodyPr>
          <a:lstStyle/>
          <a:p>
            <a:r>
              <a:rPr lang="en-US" dirty="0"/>
              <a:t>Topic 1 (</a:t>
            </a:r>
            <a:r>
              <a:rPr lang="en-US" i="1" dirty="0"/>
              <a:t>XX</a:t>
            </a:r>
            <a:r>
              <a:rPr lang="en-US" dirty="0"/>
              <a:t> minutes): Drafting of the Shelter Cluster objectives</a:t>
            </a:r>
          </a:p>
          <a:p>
            <a:r>
              <a:rPr lang="en-US" dirty="0"/>
              <a:t>Topic 3 (</a:t>
            </a:r>
            <a:r>
              <a:rPr lang="en-US" i="1" dirty="0"/>
              <a:t>XX</a:t>
            </a:r>
            <a:r>
              <a:rPr lang="en-US" dirty="0"/>
              <a:t> minutes): Sit-reps on adaptations of national government line ministries, and establishment of government taskforces in response to the emergency</a:t>
            </a:r>
          </a:p>
        </p:txBody>
      </p:sp>
    </p:spTree>
    <p:extLst>
      <p:ext uri="{BB962C8B-B14F-4D97-AF65-F5344CB8AC3E}">
        <p14:creationId xmlns:p14="http://schemas.microsoft.com/office/powerpoint/2010/main" val="15249482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4</a:t>
            </a:fld>
            <a:endParaRPr lang="en-GB"/>
          </a:p>
        </p:txBody>
      </p:sp>
      <p:sp>
        <p:nvSpPr>
          <p:cNvPr id="6" name="Content Placeholder 2"/>
          <p:cNvSpPr>
            <a:spLocks noGrp="1"/>
          </p:cNvSpPr>
          <p:nvPr>
            <p:ph idx="1"/>
          </p:nvPr>
        </p:nvSpPr>
        <p:spPr>
          <a:xfrm>
            <a:off x="609600" y="1600201"/>
            <a:ext cx="10972800" cy="4525963"/>
          </a:xfrm>
        </p:spPr>
        <p:txBody>
          <a:bodyPr>
            <a:normAutofit/>
          </a:bodyPr>
          <a:lstStyle/>
          <a:p>
            <a:pPr marL="0" indent="0">
              <a:buNone/>
            </a:pPr>
            <a:r>
              <a:rPr lang="en-US" dirty="0"/>
              <a:t>Group work:</a:t>
            </a:r>
          </a:p>
          <a:p>
            <a:r>
              <a:rPr lang="en-US" dirty="0"/>
              <a:t>Read the scenario background doc:</a:t>
            </a:r>
          </a:p>
          <a:p>
            <a:pPr lvl="1"/>
            <a:r>
              <a:rPr lang="en-US" sz="3200" dirty="0" err="1"/>
              <a:t>Sendonia</a:t>
            </a:r>
            <a:r>
              <a:rPr lang="en-US" sz="3200" dirty="0"/>
              <a:t> Banks and Cash Flow Assessment</a:t>
            </a:r>
          </a:p>
        </p:txBody>
      </p:sp>
    </p:spTree>
    <p:extLst>
      <p:ext uri="{BB962C8B-B14F-4D97-AF65-F5344CB8AC3E}">
        <p14:creationId xmlns:p14="http://schemas.microsoft.com/office/powerpoint/2010/main" val="14473468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5</a:t>
            </a:fld>
            <a:endParaRPr lang="en-GB"/>
          </a:p>
        </p:txBody>
      </p:sp>
      <p:sp>
        <p:nvSpPr>
          <p:cNvPr id="5" name="Content Placeholder 2"/>
          <p:cNvSpPr>
            <a:spLocks noGrp="1"/>
          </p:cNvSpPr>
          <p:nvPr>
            <p:ph idx="1"/>
          </p:nvPr>
        </p:nvSpPr>
        <p:spPr>
          <a:xfrm>
            <a:off x="609600" y="1600201"/>
            <a:ext cx="10972800" cy="4525963"/>
          </a:xfrm>
        </p:spPr>
        <p:txBody>
          <a:bodyPr>
            <a:normAutofit fontScale="92500" lnSpcReduction="20000"/>
          </a:bodyPr>
          <a:lstStyle/>
          <a:p>
            <a:pPr marL="0" indent="0">
              <a:buNone/>
            </a:pPr>
            <a:r>
              <a:rPr lang="en-US" dirty="0"/>
              <a:t>Group work, Tasks:</a:t>
            </a:r>
          </a:p>
          <a:p>
            <a:r>
              <a:rPr lang="de-DE" dirty="0" err="1"/>
              <a:t>For</a:t>
            </a:r>
            <a:r>
              <a:rPr lang="de-DE" dirty="0"/>
              <a:t> </a:t>
            </a:r>
            <a:r>
              <a:rPr lang="de-DE" dirty="0" err="1"/>
              <a:t>each</a:t>
            </a:r>
            <a:r>
              <a:rPr lang="de-DE" dirty="0"/>
              <a:t> </a:t>
            </a:r>
            <a:r>
              <a:rPr lang="de-DE" dirty="0" err="1"/>
              <a:t>task</a:t>
            </a:r>
            <a:r>
              <a:rPr lang="de-DE" dirty="0"/>
              <a:t>, </a:t>
            </a:r>
            <a:r>
              <a:rPr lang="de-DE" dirty="0" err="1"/>
              <a:t>work</a:t>
            </a:r>
            <a:r>
              <a:rPr lang="de-DE" dirty="0"/>
              <a:t> </a:t>
            </a:r>
            <a:r>
              <a:rPr lang="de-DE" dirty="0" err="1"/>
              <a:t>together</a:t>
            </a:r>
            <a:r>
              <a:rPr lang="de-DE" dirty="0"/>
              <a:t> </a:t>
            </a:r>
            <a:r>
              <a:rPr lang="mr-IN" dirty="0"/>
              <a:t>–</a:t>
            </a:r>
            <a:r>
              <a:rPr lang="de-DE" dirty="0"/>
              <a:t> </a:t>
            </a:r>
            <a:r>
              <a:rPr lang="de-DE" dirty="0" err="1"/>
              <a:t>use</a:t>
            </a:r>
            <a:r>
              <a:rPr lang="de-DE" dirty="0"/>
              <a:t> </a:t>
            </a:r>
            <a:r>
              <a:rPr lang="de-DE" dirty="0" err="1"/>
              <a:t>flip</a:t>
            </a:r>
            <a:r>
              <a:rPr lang="de-DE" dirty="0"/>
              <a:t>-chart </a:t>
            </a:r>
            <a:r>
              <a:rPr lang="de-DE" dirty="0" err="1"/>
              <a:t>paper</a:t>
            </a:r>
            <a:r>
              <a:rPr lang="de-DE" dirty="0"/>
              <a:t>, </a:t>
            </a:r>
            <a:r>
              <a:rPr lang="de-DE" dirty="0" err="1"/>
              <a:t>markers</a:t>
            </a:r>
            <a:r>
              <a:rPr lang="de-DE" dirty="0"/>
              <a:t>, post-</a:t>
            </a:r>
            <a:r>
              <a:rPr lang="de-DE" dirty="0" err="1"/>
              <a:t>it</a:t>
            </a:r>
            <a:r>
              <a:rPr lang="de-DE" dirty="0"/>
              <a:t> </a:t>
            </a:r>
            <a:r>
              <a:rPr lang="de-DE" dirty="0" err="1"/>
              <a:t>notes</a:t>
            </a:r>
            <a:r>
              <a:rPr lang="de-DE" dirty="0"/>
              <a:t>, </a:t>
            </a:r>
            <a:r>
              <a:rPr lang="de-DE" dirty="0" err="1"/>
              <a:t>etc</a:t>
            </a:r>
            <a:endParaRPr lang="de-DE" dirty="0"/>
          </a:p>
          <a:p>
            <a:r>
              <a:rPr lang="de-DE" sz="3200" dirty="0"/>
              <a:t>At </a:t>
            </a:r>
            <a:r>
              <a:rPr lang="de-DE" sz="3200" dirty="0" err="1"/>
              <a:t>the</a:t>
            </a:r>
            <a:r>
              <a:rPr lang="de-DE" sz="3200" dirty="0"/>
              <a:t> end </a:t>
            </a:r>
            <a:r>
              <a:rPr lang="de-DE" sz="3200" dirty="0" err="1"/>
              <a:t>of</a:t>
            </a:r>
            <a:r>
              <a:rPr lang="de-DE" sz="3200" dirty="0"/>
              <a:t> </a:t>
            </a:r>
            <a:r>
              <a:rPr lang="de-DE" sz="3200" dirty="0" err="1"/>
              <a:t>each</a:t>
            </a:r>
            <a:r>
              <a:rPr lang="de-DE" sz="3200" dirty="0"/>
              <a:t> </a:t>
            </a:r>
            <a:r>
              <a:rPr lang="de-DE" sz="3200" dirty="0" err="1"/>
              <a:t>task</a:t>
            </a:r>
            <a:r>
              <a:rPr lang="de-DE" sz="3200" dirty="0"/>
              <a:t>, </a:t>
            </a:r>
            <a:r>
              <a:rPr lang="de-DE" sz="3200" dirty="0" err="1"/>
              <a:t>each</a:t>
            </a:r>
            <a:r>
              <a:rPr lang="de-DE" sz="3200" dirty="0"/>
              <a:t> </a:t>
            </a:r>
            <a:r>
              <a:rPr lang="de-DE" sz="3200" dirty="0" err="1"/>
              <a:t>group</a:t>
            </a:r>
            <a:r>
              <a:rPr lang="de-DE" sz="3200" dirty="0"/>
              <a:t> will </a:t>
            </a:r>
            <a:r>
              <a:rPr lang="de-DE" sz="3200" dirty="0" err="1"/>
              <a:t>be</a:t>
            </a:r>
            <a:r>
              <a:rPr lang="de-DE" sz="3200" dirty="0"/>
              <a:t> </a:t>
            </a:r>
            <a:r>
              <a:rPr lang="de-DE" sz="3200" dirty="0" err="1"/>
              <a:t>asked</a:t>
            </a:r>
            <a:r>
              <a:rPr lang="de-DE" sz="3200" dirty="0"/>
              <a:t> </a:t>
            </a:r>
            <a:r>
              <a:rPr lang="de-DE" sz="3200" dirty="0" err="1"/>
              <a:t>to</a:t>
            </a:r>
            <a:r>
              <a:rPr lang="de-DE" sz="3200" dirty="0"/>
              <a:t> </a:t>
            </a:r>
            <a:r>
              <a:rPr lang="de-DE" sz="3200" dirty="0" err="1"/>
              <a:t>make</a:t>
            </a:r>
            <a:r>
              <a:rPr lang="de-DE" sz="3200" dirty="0"/>
              <a:t> a 5-minute </a:t>
            </a:r>
            <a:r>
              <a:rPr lang="de-DE" sz="3200" dirty="0" err="1"/>
              <a:t>presentation</a:t>
            </a:r>
            <a:r>
              <a:rPr lang="de-DE" sz="3200" dirty="0"/>
              <a:t> in </a:t>
            </a:r>
            <a:r>
              <a:rPr lang="de-DE" sz="3200" dirty="0" err="1"/>
              <a:t>plenary</a:t>
            </a:r>
            <a:endParaRPr lang="de-DE" sz="3200" dirty="0"/>
          </a:p>
          <a:p>
            <a:r>
              <a:rPr lang="de-DE" dirty="0" err="1"/>
              <a:t>Be</a:t>
            </a:r>
            <a:r>
              <a:rPr lang="de-DE" dirty="0"/>
              <a:t> </a:t>
            </a:r>
            <a:r>
              <a:rPr lang="de-DE" dirty="0" err="1"/>
              <a:t>specific</a:t>
            </a:r>
            <a:r>
              <a:rPr lang="de-DE" dirty="0"/>
              <a:t> </a:t>
            </a:r>
            <a:r>
              <a:rPr lang="de-DE" dirty="0" err="1"/>
              <a:t>to</a:t>
            </a:r>
            <a:r>
              <a:rPr lang="de-DE" dirty="0"/>
              <a:t> </a:t>
            </a:r>
            <a:r>
              <a:rPr lang="de-DE" dirty="0" err="1"/>
              <a:t>the</a:t>
            </a:r>
            <a:r>
              <a:rPr lang="de-DE" dirty="0"/>
              <a:t> </a:t>
            </a:r>
            <a:r>
              <a:rPr lang="de-DE" dirty="0" err="1"/>
              <a:t>local</a:t>
            </a:r>
            <a:r>
              <a:rPr lang="de-DE" dirty="0"/>
              <a:t> </a:t>
            </a:r>
            <a:r>
              <a:rPr lang="de-DE" dirty="0" err="1"/>
              <a:t>context</a:t>
            </a:r>
            <a:r>
              <a:rPr lang="de-DE" dirty="0"/>
              <a:t> in </a:t>
            </a:r>
            <a:r>
              <a:rPr lang="de-DE" dirty="0" err="1"/>
              <a:t>the</a:t>
            </a:r>
            <a:r>
              <a:rPr lang="de-DE" dirty="0"/>
              <a:t> </a:t>
            </a:r>
            <a:r>
              <a:rPr lang="de-DE" dirty="0" err="1"/>
              <a:t>scenario</a:t>
            </a:r>
            <a:r>
              <a:rPr lang="de-DE" dirty="0"/>
              <a:t> </a:t>
            </a:r>
            <a:r>
              <a:rPr lang="mr-IN" dirty="0"/>
              <a:t>–</a:t>
            </a:r>
            <a:r>
              <a:rPr lang="de-DE" dirty="0"/>
              <a:t> but also </a:t>
            </a:r>
            <a:r>
              <a:rPr lang="de-DE" dirty="0" err="1"/>
              <a:t>draw</a:t>
            </a:r>
            <a:r>
              <a:rPr lang="de-DE" dirty="0"/>
              <a:t> on </a:t>
            </a:r>
            <a:r>
              <a:rPr lang="de-DE" dirty="0" err="1"/>
              <a:t>your</a:t>
            </a:r>
            <a:r>
              <a:rPr lang="de-DE" dirty="0"/>
              <a:t> </a:t>
            </a:r>
            <a:r>
              <a:rPr lang="de-DE" dirty="0" err="1"/>
              <a:t>own</a:t>
            </a:r>
            <a:r>
              <a:rPr lang="de-DE" dirty="0"/>
              <a:t> </a:t>
            </a:r>
            <a:r>
              <a:rPr lang="de-DE" dirty="0" err="1"/>
              <a:t>experiences</a:t>
            </a:r>
            <a:r>
              <a:rPr lang="de-DE" dirty="0"/>
              <a:t> in </a:t>
            </a:r>
            <a:r>
              <a:rPr lang="de-DE" dirty="0" err="1"/>
              <a:t>other</a:t>
            </a:r>
            <a:r>
              <a:rPr lang="de-DE" dirty="0"/>
              <a:t> (real) countries</a:t>
            </a:r>
          </a:p>
          <a:p>
            <a:r>
              <a:rPr lang="de-DE" sz="3200" dirty="0" err="1"/>
              <a:t>Remember</a:t>
            </a:r>
            <a:r>
              <a:rPr lang="de-DE" sz="3200" dirty="0"/>
              <a:t> </a:t>
            </a:r>
            <a:r>
              <a:rPr lang="de-DE" sz="3200" dirty="0" err="1"/>
              <a:t>to</a:t>
            </a:r>
            <a:r>
              <a:rPr lang="de-DE" sz="3200" dirty="0"/>
              <a:t> </a:t>
            </a:r>
            <a:r>
              <a:rPr lang="de-DE" sz="3200" dirty="0" err="1"/>
              <a:t>refer</a:t>
            </a:r>
            <a:r>
              <a:rPr lang="de-DE" sz="3200" dirty="0"/>
              <a:t> </a:t>
            </a:r>
            <a:r>
              <a:rPr lang="de-DE" sz="3200" dirty="0" err="1"/>
              <a:t>always</a:t>
            </a:r>
            <a:r>
              <a:rPr lang="de-DE" sz="3200" dirty="0"/>
              <a:t> </a:t>
            </a:r>
            <a:r>
              <a:rPr lang="de-DE" sz="3200" dirty="0" err="1"/>
              <a:t>to</a:t>
            </a:r>
            <a:r>
              <a:rPr lang="de-DE" sz="3200" dirty="0"/>
              <a:t> problem-</a:t>
            </a:r>
            <a:r>
              <a:rPr lang="de-DE" sz="3200" dirty="0" err="1"/>
              <a:t>solving</a:t>
            </a:r>
            <a:r>
              <a:rPr lang="de-DE" sz="3200" dirty="0"/>
              <a:t> </a:t>
            </a:r>
            <a:r>
              <a:rPr lang="de-DE" dirty="0" err="1"/>
              <a:t>for</a:t>
            </a:r>
            <a:r>
              <a:rPr lang="de-DE" dirty="0"/>
              <a:t> </a:t>
            </a:r>
            <a:r>
              <a:rPr lang="de-DE" dirty="0" err="1"/>
              <a:t>coordination</a:t>
            </a:r>
            <a:r>
              <a:rPr lang="de-DE" dirty="0"/>
              <a:t> </a:t>
            </a:r>
            <a:r>
              <a:rPr lang="de-DE" dirty="0" err="1"/>
              <a:t>challenges</a:t>
            </a:r>
            <a:r>
              <a:rPr lang="de-DE" dirty="0"/>
              <a:t> </a:t>
            </a:r>
            <a:r>
              <a:rPr lang="mr-IN" dirty="0"/>
              <a:t>–</a:t>
            </a:r>
            <a:r>
              <a:rPr lang="de-DE" dirty="0"/>
              <a:t> </a:t>
            </a:r>
            <a:r>
              <a:rPr lang="de-DE" dirty="0" err="1"/>
              <a:t>the</a:t>
            </a:r>
            <a:r>
              <a:rPr lang="de-DE" dirty="0"/>
              <a:t> </a:t>
            </a:r>
            <a:r>
              <a:rPr lang="de-DE" dirty="0" err="1"/>
              <a:t>scenario</a:t>
            </a:r>
            <a:r>
              <a:rPr lang="de-DE" dirty="0"/>
              <a:t> </a:t>
            </a:r>
            <a:r>
              <a:rPr lang="de-DE" dirty="0" err="1"/>
              <a:t>perspective</a:t>
            </a:r>
            <a:r>
              <a:rPr lang="de-DE" dirty="0"/>
              <a:t> </a:t>
            </a:r>
            <a:r>
              <a:rPr lang="de-DE" dirty="0" err="1"/>
              <a:t>is</a:t>
            </a:r>
            <a:r>
              <a:rPr lang="de-DE" dirty="0"/>
              <a:t> </a:t>
            </a:r>
            <a:r>
              <a:rPr lang="de-DE" dirty="0" err="1"/>
              <a:t>always</a:t>
            </a:r>
            <a:r>
              <a:rPr lang="de-DE" dirty="0"/>
              <a:t> </a:t>
            </a:r>
            <a:r>
              <a:rPr lang="de-DE" dirty="0" err="1"/>
              <a:t>that</a:t>
            </a:r>
            <a:r>
              <a:rPr lang="de-DE" dirty="0"/>
              <a:t> </a:t>
            </a:r>
            <a:r>
              <a:rPr lang="de-DE" dirty="0" err="1"/>
              <a:t>of</a:t>
            </a:r>
            <a:r>
              <a:rPr lang="de-DE" dirty="0"/>
              <a:t> </a:t>
            </a:r>
            <a:r>
              <a:rPr lang="de-DE" dirty="0" err="1"/>
              <a:t>the</a:t>
            </a:r>
            <a:r>
              <a:rPr lang="de-DE" dirty="0"/>
              <a:t> national </a:t>
            </a:r>
            <a:r>
              <a:rPr lang="de-DE" dirty="0" err="1"/>
              <a:t>Shelter</a:t>
            </a:r>
            <a:r>
              <a:rPr lang="de-DE" dirty="0"/>
              <a:t> Cluster </a:t>
            </a:r>
            <a:r>
              <a:rPr lang="de-DE" dirty="0" err="1"/>
              <a:t>team</a:t>
            </a:r>
            <a:r>
              <a:rPr lang="de-DE" dirty="0"/>
              <a:t>, not </a:t>
            </a:r>
            <a:r>
              <a:rPr lang="de-DE" dirty="0" err="1"/>
              <a:t>of</a:t>
            </a:r>
            <a:r>
              <a:rPr lang="de-DE" dirty="0"/>
              <a:t> an individual programme-</a:t>
            </a:r>
            <a:r>
              <a:rPr lang="de-DE" dirty="0" err="1"/>
              <a:t>implementing</a:t>
            </a:r>
            <a:r>
              <a:rPr lang="de-DE" dirty="0"/>
              <a:t> </a:t>
            </a:r>
            <a:r>
              <a:rPr lang="de-DE" dirty="0" err="1"/>
              <a:t>organisation</a:t>
            </a:r>
            <a:endParaRPr lang="en-US" sz="3200" dirty="0"/>
          </a:p>
          <a:p>
            <a:endParaRPr lang="en-US" dirty="0"/>
          </a:p>
        </p:txBody>
      </p:sp>
    </p:spTree>
    <p:extLst>
      <p:ext uri="{BB962C8B-B14F-4D97-AF65-F5344CB8AC3E}">
        <p14:creationId xmlns:p14="http://schemas.microsoft.com/office/powerpoint/2010/main" val="4870388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6</a:t>
            </a:fld>
            <a:endParaRPr lang="en-GB"/>
          </a:p>
        </p:txBody>
      </p:sp>
      <p:sp>
        <p:nvSpPr>
          <p:cNvPr id="6" name="Content Placeholder 2"/>
          <p:cNvSpPr>
            <a:spLocks noGrp="1"/>
          </p:cNvSpPr>
          <p:nvPr>
            <p:ph idx="1"/>
          </p:nvPr>
        </p:nvSpPr>
        <p:spPr>
          <a:xfrm>
            <a:off x="609600" y="1600201"/>
            <a:ext cx="10972800" cy="4525963"/>
          </a:xfrm>
        </p:spPr>
        <p:txBody>
          <a:bodyPr>
            <a:normAutofit/>
          </a:bodyPr>
          <a:lstStyle/>
          <a:p>
            <a:pPr marL="0" indent="0">
              <a:buNone/>
            </a:pPr>
            <a:r>
              <a:rPr lang="en-US" dirty="0"/>
              <a:t>Group work, update:</a:t>
            </a:r>
          </a:p>
          <a:p>
            <a:r>
              <a:rPr lang="en-US" dirty="0"/>
              <a:t>The CWG has been able to undertake its own assessment of the local banks’ capacities and some aspects of cash access in the flood-affected areas. This is now shared with the Shelter Cluster, and with other partners</a:t>
            </a:r>
          </a:p>
        </p:txBody>
      </p:sp>
    </p:spTree>
    <p:extLst>
      <p:ext uri="{BB962C8B-B14F-4D97-AF65-F5344CB8AC3E}">
        <p14:creationId xmlns:p14="http://schemas.microsoft.com/office/powerpoint/2010/main" val="138336227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7</a:t>
            </a:fld>
            <a:endParaRPr lang="en-GB"/>
          </a:p>
        </p:txBody>
      </p:sp>
      <p:sp>
        <p:nvSpPr>
          <p:cNvPr id="6" name="Content Placeholder 2"/>
          <p:cNvSpPr>
            <a:spLocks noGrp="1"/>
          </p:cNvSpPr>
          <p:nvPr>
            <p:ph idx="1"/>
          </p:nvPr>
        </p:nvSpPr>
        <p:spPr>
          <a:xfrm>
            <a:off x="609600" y="1600201"/>
            <a:ext cx="10972800" cy="4525963"/>
          </a:xfrm>
        </p:spPr>
        <p:txBody>
          <a:bodyPr>
            <a:normAutofit lnSpcReduction="10000"/>
          </a:bodyPr>
          <a:lstStyle/>
          <a:p>
            <a:pPr marL="0" indent="0">
              <a:buNone/>
            </a:pPr>
            <a:r>
              <a:rPr lang="en-US" dirty="0"/>
              <a:t>Group work, Task 1:</a:t>
            </a:r>
          </a:p>
          <a:p>
            <a:r>
              <a:rPr lang="en-US" dirty="0"/>
              <a:t>Refer to the Global Shelter Cluster standard national strategy template document, if helpful</a:t>
            </a:r>
          </a:p>
          <a:p>
            <a:r>
              <a:rPr lang="en-US" dirty="0"/>
              <a:t>Draft three Shelter Cluster strategy objectives, based upon your knowledge of the current situation in </a:t>
            </a:r>
            <a:r>
              <a:rPr lang="en-US" dirty="0" err="1"/>
              <a:t>Sendonia</a:t>
            </a:r>
            <a:endParaRPr lang="en-US" dirty="0"/>
          </a:p>
          <a:p>
            <a:r>
              <a:rPr lang="en-US" dirty="0"/>
              <a:t>Devise a range of shelter interventions and methodologies for the first three months of partner interventions</a:t>
            </a:r>
          </a:p>
          <a:p>
            <a:r>
              <a:rPr lang="en-US" dirty="0"/>
              <a:t>Explain your decision-making on the degree to which to include CVA in the interventions methodologies list</a:t>
            </a:r>
          </a:p>
        </p:txBody>
      </p:sp>
    </p:spTree>
    <p:extLst>
      <p:ext uri="{BB962C8B-B14F-4D97-AF65-F5344CB8AC3E}">
        <p14:creationId xmlns:p14="http://schemas.microsoft.com/office/powerpoint/2010/main" val="10119778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8</a:t>
            </a:fld>
            <a:endParaRPr lang="en-GB"/>
          </a:p>
        </p:txBody>
      </p:sp>
      <p:sp>
        <p:nvSpPr>
          <p:cNvPr id="6" name="Content Placeholder 2"/>
          <p:cNvSpPr>
            <a:spLocks noGrp="1"/>
          </p:cNvSpPr>
          <p:nvPr>
            <p:ph idx="1"/>
          </p:nvPr>
        </p:nvSpPr>
        <p:spPr>
          <a:xfrm>
            <a:off x="381000" y="1557671"/>
            <a:ext cx="10972800" cy="1610832"/>
          </a:xfrm>
        </p:spPr>
        <p:txBody>
          <a:bodyPr>
            <a:normAutofit lnSpcReduction="10000"/>
          </a:bodyPr>
          <a:lstStyle/>
          <a:p>
            <a:pPr marL="0" indent="0">
              <a:buNone/>
            </a:pPr>
            <a:r>
              <a:rPr lang="en-US" sz="2400" dirty="0"/>
              <a:t>Group work, update:</a:t>
            </a:r>
          </a:p>
          <a:p>
            <a:r>
              <a:rPr lang="en-US" sz="2400" dirty="0"/>
              <a:t>The Shelter Cluster has received two important pieces of information from the national government Emergency Response offices. The first is an assessment of scale of need in one of the worst-affected areas, </a:t>
            </a:r>
            <a:r>
              <a:rPr lang="en-US" sz="2400" dirty="0" err="1"/>
              <a:t>Odol</a:t>
            </a:r>
            <a:r>
              <a:rPr lang="en-US" sz="2400" dirty="0"/>
              <a:t>:</a:t>
            </a:r>
          </a:p>
        </p:txBody>
      </p:sp>
      <p:graphicFrame>
        <p:nvGraphicFramePr>
          <p:cNvPr id="8" name="Table 7"/>
          <p:cNvGraphicFramePr>
            <a:graphicFrameLocks noGrp="1"/>
          </p:cNvGraphicFramePr>
          <p:nvPr>
            <p:extLst>
              <p:ext uri="{D42A27DB-BD31-4B8C-83A1-F6EECF244321}">
                <p14:modId xmlns:p14="http://schemas.microsoft.com/office/powerpoint/2010/main" val="1698371920"/>
              </p:ext>
            </p:extLst>
          </p:nvPr>
        </p:nvGraphicFramePr>
        <p:xfrm>
          <a:off x="936789" y="3319019"/>
          <a:ext cx="9812726" cy="2433194"/>
        </p:xfrm>
        <a:graphic>
          <a:graphicData uri="http://schemas.openxmlformats.org/drawingml/2006/table">
            <a:tbl>
              <a:tblPr firstRow="1" firstCol="1" bandRow="1">
                <a:tableStyleId>{5C22544A-7EE6-4342-B048-85BDC9FD1C3A}</a:tableStyleId>
              </a:tblPr>
              <a:tblGrid>
                <a:gridCol w="1519332">
                  <a:extLst>
                    <a:ext uri="{9D8B030D-6E8A-4147-A177-3AD203B41FA5}">
                      <a16:colId xmlns:a16="http://schemas.microsoft.com/office/drawing/2014/main" val="20000"/>
                    </a:ext>
                  </a:extLst>
                </a:gridCol>
                <a:gridCol w="1284304">
                  <a:extLst>
                    <a:ext uri="{9D8B030D-6E8A-4147-A177-3AD203B41FA5}">
                      <a16:colId xmlns:a16="http://schemas.microsoft.com/office/drawing/2014/main" val="20001"/>
                    </a:ext>
                  </a:extLst>
                </a:gridCol>
                <a:gridCol w="1401818">
                  <a:extLst>
                    <a:ext uri="{9D8B030D-6E8A-4147-A177-3AD203B41FA5}">
                      <a16:colId xmlns:a16="http://schemas.microsoft.com/office/drawing/2014/main" val="20002"/>
                    </a:ext>
                  </a:extLst>
                </a:gridCol>
                <a:gridCol w="1401818">
                  <a:extLst>
                    <a:ext uri="{9D8B030D-6E8A-4147-A177-3AD203B41FA5}">
                      <a16:colId xmlns:a16="http://schemas.microsoft.com/office/drawing/2014/main" val="20003"/>
                    </a:ext>
                  </a:extLst>
                </a:gridCol>
                <a:gridCol w="1401818">
                  <a:extLst>
                    <a:ext uri="{9D8B030D-6E8A-4147-A177-3AD203B41FA5}">
                      <a16:colId xmlns:a16="http://schemas.microsoft.com/office/drawing/2014/main" val="20004"/>
                    </a:ext>
                  </a:extLst>
                </a:gridCol>
                <a:gridCol w="1401818">
                  <a:extLst>
                    <a:ext uri="{9D8B030D-6E8A-4147-A177-3AD203B41FA5}">
                      <a16:colId xmlns:a16="http://schemas.microsoft.com/office/drawing/2014/main" val="20005"/>
                    </a:ext>
                  </a:extLst>
                </a:gridCol>
                <a:gridCol w="1401818">
                  <a:extLst>
                    <a:ext uri="{9D8B030D-6E8A-4147-A177-3AD203B41FA5}">
                      <a16:colId xmlns:a16="http://schemas.microsoft.com/office/drawing/2014/main" val="20006"/>
                    </a:ext>
                  </a:extLst>
                </a:gridCol>
              </a:tblGrid>
              <a:tr h="1640480">
                <a:tc>
                  <a:txBody>
                    <a:bodyPr/>
                    <a:lstStyle/>
                    <a:p>
                      <a:pPr marL="0" marR="0" algn="just">
                        <a:lnSpc>
                          <a:spcPct val="107000"/>
                        </a:lnSpc>
                        <a:spcBef>
                          <a:spcPts val="0"/>
                        </a:spcBef>
                        <a:spcAft>
                          <a:spcPts val="0"/>
                        </a:spcAft>
                      </a:pPr>
                      <a:r>
                        <a:rPr lang="en-GB" sz="2100" dirty="0">
                          <a:effectLst/>
                        </a:rPr>
                        <a:t>Type</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Residents</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IDPs in formal settlements</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IDPs in Spontaneous Camps</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IDPs in host families</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Total IDP Population</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Total Residents + IDPS</a:t>
                      </a:r>
                      <a:endParaRPr lang="en-US" sz="2100">
                        <a:effectLst/>
                        <a:latin typeface="Calibri" charset="0"/>
                        <a:ea typeface="Calibri" charset="0"/>
                        <a:cs typeface="Times New Roman" charset="0"/>
                      </a:endParaRPr>
                    </a:p>
                  </a:txBody>
                  <a:tcPr marL="68580" marR="68580" marT="0" marB="0"/>
                </a:tc>
                <a:extLst>
                  <a:ext uri="{0D108BD9-81ED-4DB2-BD59-A6C34878D82A}">
                    <a16:rowId xmlns:a16="http://schemas.microsoft.com/office/drawing/2014/main" val="10000"/>
                  </a:ext>
                </a:extLst>
              </a:tr>
              <a:tr h="396357">
                <a:tc>
                  <a:txBody>
                    <a:bodyPr/>
                    <a:lstStyle/>
                    <a:p>
                      <a:pPr marL="0" marR="0" algn="just">
                        <a:lnSpc>
                          <a:spcPct val="107000"/>
                        </a:lnSpc>
                        <a:spcBef>
                          <a:spcPts val="0"/>
                        </a:spcBef>
                        <a:spcAft>
                          <a:spcPts val="0"/>
                        </a:spcAft>
                      </a:pPr>
                      <a:r>
                        <a:rPr lang="en-GB" sz="2100">
                          <a:effectLst/>
                        </a:rPr>
                        <a:t>Individuals</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782, 144</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61,412</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25,364</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2,160</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88,936</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871,936</a:t>
                      </a:r>
                      <a:endParaRPr lang="en-US" sz="2100">
                        <a:effectLst/>
                        <a:latin typeface="Calibri" charset="0"/>
                        <a:ea typeface="Calibri" charset="0"/>
                        <a:cs typeface="Times New Roman" charset="0"/>
                      </a:endParaRPr>
                    </a:p>
                  </a:txBody>
                  <a:tcPr marL="68580" marR="68580" marT="0" marB="0"/>
                </a:tc>
                <a:extLst>
                  <a:ext uri="{0D108BD9-81ED-4DB2-BD59-A6C34878D82A}">
                    <a16:rowId xmlns:a16="http://schemas.microsoft.com/office/drawing/2014/main" val="10001"/>
                  </a:ext>
                </a:extLst>
              </a:tr>
              <a:tr h="396357">
                <a:tc>
                  <a:txBody>
                    <a:bodyPr/>
                    <a:lstStyle/>
                    <a:p>
                      <a:pPr marL="0" marR="0" algn="just">
                        <a:lnSpc>
                          <a:spcPct val="107000"/>
                        </a:lnSpc>
                        <a:spcBef>
                          <a:spcPts val="0"/>
                        </a:spcBef>
                        <a:spcAft>
                          <a:spcPts val="0"/>
                        </a:spcAft>
                      </a:pPr>
                      <a:r>
                        <a:rPr lang="en-GB" sz="2100">
                          <a:effectLst/>
                        </a:rPr>
                        <a:t>Households</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130,366</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8,698</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a:effectLst/>
                        </a:rPr>
                        <a:t>3,690</a:t>
                      </a:r>
                      <a:endParaRPr lang="en-US" sz="210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    360</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12,748</a:t>
                      </a:r>
                      <a:endParaRPr lang="en-US" sz="2100" dirty="0">
                        <a:effectLst/>
                        <a:latin typeface="Calibri" charset="0"/>
                        <a:ea typeface="Calibri" charset="0"/>
                        <a:cs typeface="Times New Roman" charset="0"/>
                      </a:endParaRPr>
                    </a:p>
                  </a:txBody>
                  <a:tcPr marL="68580" marR="68580" marT="0" marB="0"/>
                </a:tc>
                <a:tc>
                  <a:txBody>
                    <a:bodyPr/>
                    <a:lstStyle/>
                    <a:p>
                      <a:pPr marL="0" marR="0" algn="just">
                        <a:lnSpc>
                          <a:spcPct val="107000"/>
                        </a:lnSpc>
                        <a:spcBef>
                          <a:spcPts val="0"/>
                        </a:spcBef>
                        <a:spcAft>
                          <a:spcPts val="0"/>
                        </a:spcAft>
                      </a:pPr>
                      <a:r>
                        <a:rPr lang="en-GB" sz="2100" dirty="0">
                          <a:effectLst/>
                        </a:rPr>
                        <a:t>143,114</a:t>
                      </a:r>
                      <a:endParaRPr lang="en-US" sz="2100" dirty="0">
                        <a:effectLst/>
                        <a:latin typeface="Calibri" charset="0"/>
                        <a:ea typeface="Calibri" charset="0"/>
                        <a:cs typeface="Times New Roman" charset="0"/>
                      </a:endParaRPr>
                    </a:p>
                  </a:txBody>
                  <a:tcPr marL="68580" marR="68580" marT="0" marB="0"/>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3775709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77410"/>
            <a:ext cx="10744200" cy="1143000"/>
          </a:xfrm>
        </p:spPr>
        <p:txBody>
          <a:bodyPr>
            <a:normAutofit fontScale="90000"/>
          </a:bodyPr>
          <a:lstStyle/>
          <a:p>
            <a:pPr algn="l" fontAlgn="t"/>
            <a:r>
              <a:rPr lang="en-US" dirty="0"/>
              <a:t>Scenario Work 3: Negotiating Shelter Cluster objectives in a multi-sectoral environment </a:t>
            </a:r>
            <a:br>
              <a:rPr lang="en-US" i="1" dirty="0">
                <a:solidFill>
                  <a:srgbClr val="000000"/>
                </a:solidFill>
                <a:latin typeface="Calibri" charset="0"/>
              </a:rPr>
            </a:br>
            <a:endParaRPr lang="en-US" i="1" dirty="0">
              <a:solidFill>
                <a:srgbClr val="000000"/>
              </a:solidFill>
              <a:latin typeface="Calibri" charset="0"/>
            </a:endParaRPr>
          </a:p>
        </p:txBody>
      </p:sp>
      <p:sp>
        <p:nvSpPr>
          <p:cNvPr id="4" name="Slide Number Placeholder 3"/>
          <p:cNvSpPr>
            <a:spLocks noGrp="1"/>
          </p:cNvSpPr>
          <p:nvPr>
            <p:ph type="sldNum" sz="quarter" idx="12"/>
          </p:nvPr>
        </p:nvSpPr>
        <p:spPr/>
        <p:txBody>
          <a:bodyPr/>
          <a:lstStyle/>
          <a:p>
            <a:fld id="{1327C452-0D12-48F3-BB65-BBA3E6350F2C}" type="slidenum">
              <a:rPr lang="en-GB" smtClean="0"/>
              <a:t>9</a:t>
            </a:fld>
            <a:endParaRPr lang="en-GB"/>
          </a:p>
        </p:txBody>
      </p:sp>
      <p:sp>
        <p:nvSpPr>
          <p:cNvPr id="6" name="Content Placeholder 2"/>
          <p:cNvSpPr>
            <a:spLocks noGrp="1"/>
          </p:cNvSpPr>
          <p:nvPr>
            <p:ph idx="1"/>
          </p:nvPr>
        </p:nvSpPr>
        <p:spPr>
          <a:xfrm>
            <a:off x="381000" y="1557671"/>
            <a:ext cx="10972800" cy="1610832"/>
          </a:xfrm>
        </p:spPr>
        <p:txBody>
          <a:bodyPr>
            <a:noAutofit/>
          </a:bodyPr>
          <a:lstStyle/>
          <a:p>
            <a:pPr marL="0" indent="0">
              <a:buNone/>
            </a:pPr>
            <a:r>
              <a:rPr lang="en-US" sz="2800" dirty="0"/>
              <a:t>Group work, update, cont.:</a:t>
            </a:r>
          </a:p>
          <a:p>
            <a:r>
              <a:rPr lang="en-US" sz="2800" dirty="0"/>
              <a:t>The Shelter Cluster has received two important pieces of information from the national government Emergency Response Office. The second information, concerns a restructuring of the responsible government offices, vis-à-vis the Cluster </a:t>
            </a:r>
            <a:r>
              <a:rPr lang="en-US" sz="2800" dirty="0" err="1"/>
              <a:t>organogramme</a:t>
            </a:r>
            <a:r>
              <a:rPr lang="en-US" sz="2800" dirty="0"/>
              <a:t>. Representatives from each of the listed ministries will coordinate (in ways to still be precisely defined) with the separate Clusters as indicated on the next slide, whilst the Emergency Response Office will continue to have direct representation to the Clusters’ ICC forum.</a:t>
            </a:r>
          </a:p>
        </p:txBody>
      </p:sp>
    </p:spTree>
    <p:extLst>
      <p:ext uri="{BB962C8B-B14F-4D97-AF65-F5344CB8AC3E}">
        <p14:creationId xmlns:p14="http://schemas.microsoft.com/office/powerpoint/2010/main" val="184223516"/>
      </p:ext>
    </p:extLst>
  </p:cSld>
  <p:clrMapOvr>
    <a:masterClrMapping/>
  </p:clrMapOvr>
</p:sld>
</file>

<file path=ppt/theme/theme1.xml><?xml version="1.0" encoding="utf-8"?>
<a:theme xmlns:a="http://schemas.openxmlformats.org/drawingml/2006/main" name="1_4. Shelter Cluster PowerPoint Template (2007 and later)">
  <a:themeElements>
    <a:clrScheme name="Shelter Cluster 3 Soft">
      <a:dk1>
        <a:sysClr val="windowText" lastClr="000000"/>
      </a:dk1>
      <a:lt1>
        <a:sysClr val="window" lastClr="FFFFFF"/>
      </a:lt1>
      <a:dk2>
        <a:srgbClr val="04314C"/>
      </a:dk2>
      <a:lt2>
        <a:srgbClr val="F6F6F6"/>
      </a:lt2>
      <a:accent1>
        <a:srgbClr val="365A70"/>
      </a:accent1>
      <a:accent2>
        <a:srgbClr val="FFC133"/>
      </a:accent2>
      <a:accent3>
        <a:srgbClr val="994345"/>
      </a:accent3>
      <a:accent4>
        <a:srgbClr val="84C559"/>
      </a:accent4>
      <a:accent5>
        <a:srgbClr val="FD3333"/>
      </a:accent5>
      <a:accent6>
        <a:srgbClr val="459FD5"/>
      </a:accent6>
      <a:hlink>
        <a:srgbClr val="994345"/>
      </a:hlink>
      <a:folHlink>
        <a:srgbClr val="7030A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10956</TotalTime>
  <Words>772</Words>
  <Application>Microsoft Office PowerPoint</Application>
  <PresentationFormat>Widescreen</PresentationFormat>
  <Paragraphs>96</Paragraphs>
  <Slides>12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Arial</vt:lpstr>
      <vt:lpstr>Calibri</vt:lpstr>
      <vt:lpstr>Gill Sans Infant MT</vt:lpstr>
      <vt:lpstr>Verdana</vt:lpstr>
      <vt:lpstr>Wingdings</vt:lpstr>
      <vt:lpstr>1_4. Shelter Cluster PowerPoint Template (2007 and later)</vt:lpstr>
      <vt:lpstr>Scenario Work 3: Negotiating Shelter Cluster objectives in a multi-sectoral environment   </vt:lpstr>
      <vt:lpstr>Scenario Work 3: Negotiating Shelter Cluster objectives in a multi-sectoral environment</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Scenario Work 3: Negotiating Shelter Cluster objectives in a multi-sectoral environment  </vt:lpstr>
      <vt:lpstr>Any questions?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james kennedy</dc:creator>
  <cp:lastModifiedBy>Timothy Quick</cp:lastModifiedBy>
  <cp:revision>336</cp:revision>
  <dcterms:created xsi:type="dcterms:W3CDTF">2019-01-07T15:35:56Z</dcterms:created>
  <dcterms:modified xsi:type="dcterms:W3CDTF">2019-02-05T16:14:15Z</dcterms:modified>
</cp:coreProperties>
</file>

<file path=docProps/thumbnail.jpeg>
</file>