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4"/>
  </p:notesMasterIdLst>
  <p:sldIdLst>
    <p:sldId id="344" r:id="rId2"/>
    <p:sldId id="309" r:id="rId3"/>
    <p:sldId id="263" r:id="rId4"/>
    <p:sldId id="347" r:id="rId5"/>
    <p:sldId id="345" r:id="rId6"/>
    <p:sldId id="346" r:id="rId7"/>
    <p:sldId id="348" r:id="rId8"/>
    <p:sldId id="349" r:id="rId9"/>
    <p:sldId id="350" r:id="rId10"/>
    <p:sldId id="351" r:id="rId11"/>
    <p:sldId id="352" r:id="rId12"/>
    <p:sldId id="28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2344"/>
  </p:normalViewPr>
  <p:slideViewPr>
    <p:cSldViewPr snapToGrid="0" snapToObjects="1">
      <p:cViewPr varScale="1">
        <p:scale>
          <a:sx n="79" d="100"/>
          <a:sy n="79" d="100"/>
        </p:scale>
        <p:origin x="90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2/5/2019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a16="http://schemas.microsoft.com/office/drawing/2014/main"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a16="http://schemas.microsoft.com/office/drawing/2014/main"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a16="http://schemas.microsoft.com/office/drawing/2014/main"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a16="http://schemas.microsoft.com/office/drawing/2014/main"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a16="http://schemas.microsoft.com/office/drawing/2014/main"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a16="http://schemas.microsoft.com/office/drawing/2014/main"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a16="http://schemas.microsoft.com/office/drawing/2014/main"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5543" y="1844825"/>
            <a:ext cx="10744200" cy="1470025"/>
          </a:xfrm>
        </p:spPr>
        <p:txBody>
          <a:bodyPr>
            <a:normAutofit fontScale="90000"/>
          </a:bodyPr>
          <a:lstStyle/>
          <a:p>
            <a:r>
              <a:rPr lang="en-US" dirty="0"/>
              <a:t>Scenario Work 3: Negotiating Shelter Cluster objectives in a multi-sectoral environment </a:t>
            </a:r>
            <a:br>
              <a:rPr lang="en-US" i="1" dirty="0">
                <a:solidFill>
                  <a:srgbClr val="000000"/>
                </a:solidFill>
                <a:latin typeface="Calibri" charset="0"/>
              </a:rPr>
            </a:b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3: Negotiating Shelter Cluster objectives in a multi-sectoral environment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10</a:t>
            </a:fld>
            <a:endParaRPr lang="en-GB"/>
          </a:p>
        </p:txBody>
      </p:sp>
      <p:sp>
        <p:nvSpPr>
          <p:cNvPr id="8" name="Text Box 3"/>
          <p:cNvSpPr txBox="1"/>
          <p:nvPr/>
        </p:nvSpPr>
        <p:spPr>
          <a:xfrm>
            <a:off x="4318609" y="2920919"/>
            <a:ext cx="1157971" cy="630356"/>
          </a:xfrm>
          <a:prstGeom prst="rect">
            <a:avLst/>
          </a:prstGeom>
          <a:noFill/>
          <a:ln w="25400">
            <a:solidFill>
              <a:schemeClr val="accent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err="1">
                <a:effectLst/>
                <a:ea typeface="Calibri" charset="0"/>
                <a:cs typeface="Times New Roman" charset="0"/>
              </a:rPr>
              <a:t>Shelter</a:t>
            </a:r>
            <a:r>
              <a:rPr lang="de-DE" sz="1600" dirty="0">
                <a:effectLst/>
                <a:ea typeface="Calibri" charset="0"/>
                <a:cs typeface="Times New Roman" charset="0"/>
              </a:rPr>
              <a:t> </a:t>
            </a:r>
            <a:endParaRPr lang="en-US" sz="1600" dirty="0">
              <a:effectLst/>
              <a:ea typeface="Calibri" charset="0"/>
              <a:cs typeface="Times New Roman" charset="0"/>
            </a:endParaRPr>
          </a:p>
          <a:p>
            <a:pPr marL="0" marR="0">
              <a:spcBef>
                <a:spcPts val="0"/>
              </a:spcBef>
              <a:spcAft>
                <a:spcPts val="0"/>
              </a:spcAft>
            </a:pPr>
            <a:r>
              <a:rPr lang="de-DE" sz="1600" dirty="0">
                <a:effectLst/>
                <a:ea typeface="Calibri" charset="0"/>
                <a:cs typeface="Times New Roman" charset="0"/>
              </a:rPr>
              <a:t>Cluster</a:t>
            </a:r>
            <a:endParaRPr lang="en-US" sz="1600" dirty="0">
              <a:effectLst/>
              <a:ea typeface="Calibri" charset="0"/>
              <a:cs typeface="Times New Roman" charset="0"/>
            </a:endParaRPr>
          </a:p>
        </p:txBody>
      </p:sp>
      <p:sp>
        <p:nvSpPr>
          <p:cNvPr id="9" name="Text Box 4"/>
          <p:cNvSpPr txBox="1"/>
          <p:nvPr/>
        </p:nvSpPr>
        <p:spPr>
          <a:xfrm>
            <a:off x="2543983" y="2925998"/>
            <a:ext cx="1089788" cy="627817"/>
          </a:xfrm>
          <a:prstGeom prst="rect">
            <a:avLst/>
          </a:prstGeom>
          <a:noFill/>
          <a:ln w="25400">
            <a:solidFill>
              <a:schemeClr val="accent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a:effectLst/>
                <a:ea typeface="Calibri" charset="0"/>
                <a:cs typeface="Times New Roman" charset="0"/>
              </a:rPr>
              <a:t>WASH </a:t>
            </a:r>
            <a:endParaRPr lang="en-US" sz="1600" dirty="0">
              <a:effectLst/>
              <a:ea typeface="Calibri" charset="0"/>
              <a:cs typeface="Times New Roman" charset="0"/>
            </a:endParaRPr>
          </a:p>
          <a:p>
            <a:pPr marL="0" marR="0">
              <a:spcBef>
                <a:spcPts val="0"/>
              </a:spcBef>
              <a:spcAft>
                <a:spcPts val="0"/>
              </a:spcAft>
            </a:pPr>
            <a:r>
              <a:rPr lang="de-DE" sz="1600" dirty="0">
                <a:effectLst/>
                <a:ea typeface="Calibri" charset="0"/>
                <a:cs typeface="Times New Roman" charset="0"/>
              </a:rPr>
              <a:t>Cluster</a:t>
            </a:r>
            <a:endParaRPr lang="en-US" sz="1600" dirty="0">
              <a:effectLst/>
              <a:ea typeface="Calibri" charset="0"/>
              <a:cs typeface="Times New Roman" charset="0"/>
            </a:endParaRPr>
          </a:p>
        </p:txBody>
      </p:sp>
      <p:sp>
        <p:nvSpPr>
          <p:cNvPr id="10" name="Text Box 5"/>
          <p:cNvSpPr txBox="1"/>
          <p:nvPr/>
        </p:nvSpPr>
        <p:spPr>
          <a:xfrm>
            <a:off x="779660" y="2936158"/>
            <a:ext cx="1285660" cy="625277"/>
          </a:xfrm>
          <a:prstGeom prst="rect">
            <a:avLst/>
          </a:prstGeom>
          <a:noFill/>
          <a:ln w="25400">
            <a:solidFill>
              <a:schemeClr val="accent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a:effectLst/>
                <a:ea typeface="Calibri" charset="0"/>
                <a:cs typeface="Times New Roman" charset="0"/>
              </a:rPr>
              <a:t>Education </a:t>
            </a:r>
            <a:endParaRPr lang="en-US" sz="1600" dirty="0">
              <a:effectLst/>
              <a:ea typeface="Calibri" charset="0"/>
              <a:cs typeface="Times New Roman" charset="0"/>
            </a:endParaRPr>
          </a:p>
          <a:p>
            <a:pPr marL="0" marR="0">
              <a:spcBef>
                <a:spcPts val="0"/>
              </a:spcBef>
              <a:spcAft>
                <a:spcPts val="0"/>
              </a:spcAft>
            </a:pPr>
            <a:r>
              <a:rPr lang="de-DE" sz="1600" dirty="0">
                <a:effectLst/>
                <a:ea typeface="Calibri" charset="0"/>
                <a:cs typeface="Times New Roman" charset="0"/>
              </a:rPr>
              <a:t>Cluster</a:t>
            </a:r>
            <a:endParaRPr lang="en-US" sz="1600" dirty="0">
              <a:effectLst/>
              <a:ea typeface="Calibri" charset="0"/>
              <a:cs typeface="Times New Roman" charset="0"/>
            </a:endParaRPr>
          </a:p>
        </p:txBody>
      </p:sp>
      <p:sp>
        <p:nvSpPr>
          <p:cNvPr id="11" name="Text Box 6"/>
          <p:cNvSpPr txBox="1"/>
          <p:nvPr/>
        </p:nvSpPr>
        <p:spPr>
          <a:xfrm>
            <a:off x="9768069" y="2906305"/>
            <a:ext cx="1275908" cy="625277"/>
          </a:xfrm>
          <a:prstGeom prst="rect">
            <a:avLst/>
          </a:prstGeom>
          <a:noFill/>
          <a:ln w="25400">
            <a:solidFill>
              <a:schemeClr val="accent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err="1">
                <a:effectLst/>
                <a:ea typeface="Calibri" charset="0"/>
                <a:cs typeface="Times New Roman" charset="0"/>
              </a:rPr>
              <a:t>Protection</a:t>
            </a:r>
            <a:endParaRPr lang="en-US" sz="1600" dirty="0">
              <a:effectLst/>
              <a:ea typeface="Calibri" charset="0"/>
              <a:cs typeface="Times New Roman" charset="0"/>
            </a:endParaRPr>
          </a:p>
          <a:p>
            <a:pPr marL="0" marR="0">
              <a:spcBef>
                <a:spcPts val="0"/>
              </a:spcBef>
              <a:spcAft>
                <a:spcPts val="0"/>
              </a:spcAft>
            </a:pPr>
            <a:r>
              <a:rPr lang="de-DE" sz="1600" dirty="0">
                <a:effectLst/>
                <a:ea typeface="Calibri" charset="0"/>
                <a:cs typeface="Times New Roman" charset="0"/>
              </a:rPr>
              <a:t>Cluster</a:t>
            </a:r>
            <a:endParaRPr lang="en-US" sz="1600" dirty="0">
              <a:effectLst/>
              <a:ea typeface="Calibri" charset="0"/>
              <a:cs typeface="Times New Roman" charset="0"/>
            </a:endParaRPr>
          </a:p>
        </p:txBody>
      </p:sp>
      <p:sp>
        <p:nvSpPr>
          <p:cNvPr id="12" name="Text Box 7"/>
          <p:cNvSpPr txBox="1"/>
          <p:nvPr/>
        </p:nvSpPr>
        <p:spPr>
          <a:xfrm>
            <a:off x="7823124" y="2917248"/>
            <a:ext cx="1182653" cy="624642"/>
          </a:xfrm>
          <a:prstGeom prst="rect">
            <a:avLst/>
          </a:prstGeom>
          <a:noFill/>
          <a:ln w="25400">
            <a:solidFill>
              <a:schemeClr val="accent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err="1">
                <a:effectLst/>
                <a:ea typeface="Calibri" charset="0"/>
                <a:cs typeface="Times New Roman" charset="0"/>
              </a:rPr>
              <a:t>Livelihoods</a:t>
            </a:r>
            <a:r>
              <a:rPr lang="de-DE" sz="1600" dirty="0">
                <a:effectLst/>
                <a:ea typeface="Calibri" charset="0"/>
                <a:cs typeface="Times New Roman" charset="0"/>
              </a:rPr>
              <a:t> </a:t>
            </a:r>
            <a:endParaRPr lang="en-US" sz="1600" dirty="0">
              <a:effectLst/>
              <a:ea typeface="Calibri" charset="0"/>
              <a:cs typeface="Times New Roman" charset="0"/>
            </a:endParaRPr>
          </a:p>
          <a:p>
            <a:pPr marL="0" marR="0">
              <a:spcBef>
                <a:spcPts val="0"/>
              </a:spcBef>
              <a:spcAft>
                <a:spcPts val="0"/>
              </a:spcAft>
            </a:pPr>
            <a:r>
              <a:rPr lang="de-DE" sz="1600" dirty="0">
                <a:effectLst/>
                <a:ea typeface="Calibri" charset="0"/>
                <a:cs typeface="Times New Roman" charset="0"/>
              </a:rPr>
              <a:t>Cluster</a:t>
            </a:r>
            <a:endParaRPr lang="en-US" sz="1600" dirty="0">
              <a:effectLst/>
              <a:ea typeface="Calibri" charset="0"/>
              <a:cs typeface="Times New Roman" charset="0"/>
            </a:endParaRPr>
          </a:p>
        </p:txBody>
      </p:sp>
      <p:sp>
        <p:nvSpPr>
          <p:cNvPr id="13" name="Text Box 8"/>
          <p:cNvSpPr txBox="1"/>
          <p:nvPr/>
        </p:nvSpPr>
        <p:spPr>
          <a:xfrm>
            <a:off x="6161418" y="2925998"/>
            <a:ext cx="998481" cy="633392"/>
          </a:xfrm>
          <a:prstGeom prst="rect">
            <a:avLst/>
          </a:prstGeom>
          <a:noFill/>
          <a:ln w="25400">
            <a:solidFill>
              <a:schemeClr val="accent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a:effectLst/>
                <a:ea typeface="Calibri" charset="0"/>
                <a:cs typeface="Times New Roman" charset="0"/>
              </a:rPr>
              <a:t>CCCM</a:t>
            </a:r>
            <a:endParaRPr lang="en-US" sz="1600" dirty="0">
              <a:effectLst/>
              <a:ea typeface="Calibri" charset="0"/>
              <a:cs typeface="Times New Roman" charset="0"/>
            </a:endParaRPr>
          </a:p>
          <a:p>
            <a:pPr marL="0" marR="0">
              <a:spcBef>
                <a:spcPts val="0"/>
              </a:spcBef>
              <a:spcAft>
                <a:spcPts val="0"/>
              </a:spcAft>
            </a:pPr>
            <a:r>
              <a:rPr lang="de-DE" sz="1600" dirty="0">
                <a:effectLst/>
                <a:ea typeface="Calibri" charset="0"/>
                <a:cs typeface="Times New Roman" charset="0"/>
              </a:rPr>
              <a:t>Cluster</a:t>
            </a:r>
            <a:endParaRPr lang="en-US" sz="1600" dirty="0">
              <a:effectLst/>
              <a:ea typeface="Calibri" charset="0"/>
              <a:cs typeface="Times New Roman" charset="0"/>
            </a:endParaRPr>
          </a:p>
        </p:txBody>
      </p:sp>
      <p:sp>
        <p:nvSpPr>
          <p:cNvPr id="5" name="Rectangle 26"/>
          <p:cNvSpPr>
            <a:spLocks noChangeArrowheads="1"/>
          </p:cNvSpPr>
          <p:nvPr/>
        </p:nvSpPr>
        <p:spPr bwMode="auto">
          <a:xfrm>
            <a:off x="282826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3" name="Text Box 5"/>
          <p:cNvSpPr txBox="1"/>
          <p:nvPr/>
        </p:nvSpPr>
        <p:spPr>
          <a:xfrm>
            <a:off x="779660" y="4677183"/>
            <a:ext cx="1285660" cy="625277"/>
          </a:xfrm>
          <a:prstGeom prst="rect">
            <a:avLst/>
          </a:prstGeom>
          <a:noFill/>
          <a:ln w="2540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err="1">
                <a:effectLst/>
                <a:ea typeface="Calibri" charset="0"/>
                <a:cs typeface="Times New Roman" charset="0"/>
              </a:rPr>
              <a:t>Ministry</a:t>
            </a:r>
            <a:r>
              <a:rPr lang="de-DE" sz="1600" dirty="0">
                <a:effectLst/>
                <a:ea typeface="Calibri" charset="0"/>
                <a:cs typeface="Times New Roman" charset="0"/>
              </a:rPr>
              <a:t> </a:t>
            </a:r>
            <a:r>
              <a:rPr lang="de-DE" sz="1600" dirty="0" err="1">
                <a:effectLst/>
                <a:ea typeface="Calibri" charset="0"/>
                <a:cs typeface="Times New Roman" charset="0"/>
              </a:rPr>
              <a:t>of</a:t>
            </a:r>
            <a:endParaRPr lang="de-DE" sz="1600" dirty="0">
              <a:ea typeface="Calibri" charset="0"/>
              <a:cs typeface="Times New Roman" charset="0"/>
            </a:endParaRPr>
          </a:p>
          <a:p>
            <a:pPr marL="0" marR="0">
              <a:spcBef>
                <a:spcPts val="0"/>
              </a:spcBef>
              <a:spcAft>
                <a:spcPts val="0"/>
              </a:spcAft>
            </a:pPr>
            <a:r>
              <a:rPr lang="de-DE" sz="1600" dirty="0">
                <a:effectLst/>
                <a:ea typeface="Calibri" charset="0"/>
                <a:cs typeface="Times New Roman" charset="0"/>
              </a:rPr>
              <a:t>Education</a:t>
            </a:r>
            <a:endParaRPr lang="en-US" sz="1600" dirty="0">
              <a:effectLst/>
              <a:ea typeface="Calibri" charset="0"/>
              <a:cs typeface="Times New Roman" charset="0"/>
            </a:endParaRPr>
          </a:p>
        </p:txBody>
      </p:sp>
      <p:sp>
        <p:nvSpPr>
          <p:cNvPr id="34" name="Text Box 5"/>
          <p:cNvSpPr txBox="1"/>
          <p:nvPr/>
        </p:nvSpPr>
        <p:spPr>
          <a:xfrm>
            <a:off x="2383582" y="4692929"/>
            <a:ext cx="1626223" cy="625277"/>
          </a:xfrm>
          <a:prstGeom prst="rect">
            <a:avLst/>
          </a:prstGeom>
          <a:noFill/>
          <a:ln w="2540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err="1">
                <a:effectLst/>
                <a:ea typeface="Calibri" charset="0"/>
                <a:cs typeface="Times New Roman" charset="0"/>
              </a:rPr>
              <a:t>Ministry</a:t>
            </a:r>
            <a:r>
              <a:rPr lang="de-DE" sz="1600" dirty="0">
                <a:effectLst/>
                <a:ea typeface="Calibri" charset="0"/>
                <a:cs typeface="Times New Roman" charset="0"/>
              </a:rPr>
              <a:t> </a:t>
            </a:r>
            <a:r>
              <a:rPr lang="de-DE" sz="1600" dirty="0" err="1">
                <a:effectLst/>
                <a:ea typeface="Calibri" charset="0"/>
                <a:cs typeface="Times New Roman" charset="0"/>
              </a:rPr>
              <a:t>of</a:t>
            </a:r>
            <a:endParaRPr lang="de-DE" sz="1600" dirty="0">
              <a:ea typeface="Calibri" charset="0"/>
              <a:cs typeface="Times New Roman" charset="0"/>
            </a:endParaRPr>
          </a:p>
          <a:p>
            <a:pPr marL="0" marR="0">
              <a:spcBef>
                <a:spcPts val="0"/>
              </a:spcBef>
              <a:spcAft>
                <a:spcPts val="0"/>
              </a:spcAft>
            </a:pPr>
            <a:r>
              <a:rPr lang="de-DE" sz="1600" dirty="0" err="1">
                <a:ea typeface="Calibri" charset="0"/>
                <a:cs typeface="Times New Roman" charset="0"/>
              </a:rPr>
              <a:t>the</a:t>
            </a:r>
            <a:r>
              <a:rPr lang="de-DE" sz="1600" dirty="0">
                <a:ea typeface="Calibri" charset="0"/>
                <a:cs typeface="Times New Roman" charset="0"/>
              </a:rPr>
              <a:t> Environment</a:t>
            </a:r>
            <a:endParaRPr lang="en-US" sz="1600" dirty="0">
              <a:effectLst/>
              <a:ea typeface="Calibri" charset="0"/>
              <a:cs typeface="Times New Roman" charset="0"/>
            </a:endParaRPr>
          </a:p>
        </p:txBody>
      </p:sp>
      <p:sp>
        <p:nvSpPr>
          <p:cNvPr id="35" name="Text Box 5"/>
          <p:cNvSpPr txBox="1"/>
          <p:nvPr/>
        </p:nvSpPr>
        <p:spPr>
          <a:xfrm>
            <a:off x="4998676" y="4664978"/>
            <a:ext cx="1566591" cy="625277"/>
          </a:xfrm>
          <a:prstGeom prst="rect">
            <a:avLst/>
          </a:prstGeom>
          <a:noFill/>
          <a:ln w="2540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err="1">
                <a:effectLst/>
                <a:ea typeface="Calibri" charset="0"/>
                <a:cs typeface="Times New Roman" charset="0"/>
              </a:rPr>
              <a:t>Ministry</a:t>
            </a:r>
            <a:r>
              <a:rPr lang="de-DE" sz="1600" dirty="0">
                <a:effectLst/>
                <a:ea typeface="Calibri" charset="0"/>
                <a:cs typeface="Times New Roman" charset="0"/>
              </a:rPr>
              <a:t> </a:t>
            </a:r>
            <a:r>
              <a:rPr lang="de-DE" sz="1600" dirty="0" err="1">
                <a:effectLst/>
                <a:ea typeface="Calibri" charset="0"/>
                <a:cs typeface="Times New Roman" charset="0"/>
              </a:rPr>
              <a:t>of</a:t>
            </a:r>
            <a:endParaRPr lang="de-DE" sz="1600" dirty="0">
              <a:ea typeface="Calibri" charset="0"/>
              <a:cs typeface="Times New Roman" charset="0"/>
            </a:endParaRPr>
          </a:p>
          <a:p>
            <a:pPr marL="0" marR="0">
              <a:spcBef>
                <a:spcPts val="0"/>
              </a:spcBef>
              <a:spcAft>
                <a:spcPts val="0"/>
              </a:spcAft>
            </a:pPr>
            <a:r>
              <a:rPr lang="de-DE" sz="1600" dirty="0">
                <a:effectLst/>
                <a:ea typeface="Calibri" charset="0"/>
                <a:cs typeface="Times New Roman" charset="0"/>
              </a:rPr>
              <a:t>Urban </a:t>
            </a:r>
            <a:r>
              <a:rPr lang="de-DE" sz="1600" dirty="0" err="1">
                <a:effectLst/>
                <a:ea typeface="Calibri" charset="0"/>
                <a:cs typeface="Times New Roman" charset="0"/>
              </a:rPr>
              <a:t>Planning</a:t>
            </a:r>
            <a:endParaRPr lang="en-US" sz="1600" dirty="0">
              <a:effectLst/>
              <a:ea typeface="Calibri" charset="0"/>
              <a:cs typeface="Times New Roman" charset="0"/>
            </a:endParaRPr>
          </a:p>
        </p:txBody>
      </p:sp>
      <p:sp>
        <p:nvSpPr>
          <p:cNvPr id="36" name="Text Box 5"/>
          <p:cNvSpPr txBox="1"/>
          <p:nvPr/>
        </p:nvSpPr>
        <p:spPr>
          <a:xfrm>
            <a:off x="7648760" y="4664977"/>
            <a:ext cx="1285660" cy="853321"/>
          </a:xfrm>
          <a:prstGeom prst="rect">
            <a:avLst/>
          </a:prstGeom>
          <a:noFill/>
          <a:ln w="2540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err="1">
                <a:effectLst/>
                <a:ea typeface="Calibri" charset="0"/>
                <a:cs typeface="Times New Roman" charset="0"/>
              </a:rPr>
              <a:t>Ministry</a:t>
            </a:r>
            <a:r>
              <a:rPr lang="de-DE" sz="1600" dirty="0">
                <a:effectLst/>
                <a:ea typeface="Calibri" charset="0"/>
                <a:cs typeface="Times New Roman" charset="0"/>
              </a:rPr>
              <a:t> </a:t>
            </a:r>
            <a:r>
              <a:rPr lang="de-DE" sz="1600" dirty="0" err="1">
                <a:effectLst/>
                <a:ea typeface="Calibri" charset="0"/>
                <a:cs typeface="Times New Roman" charset="0"/>
              </a:rPr>
              <a:t>of</a:t>
            </a:r>
            <a:endParaRPr lang="de-DE" sz="1600" dirty="0">
              <a:ea typeface="Calibri" charset="0"/>
              <a:cs typeface="Times New Roman" charset="0"/>
            </a:endParaRPr>
          </a:p>
          <a:p>
            <a:pPr marL="0" marR="0">
              <a:spcBef>
                <a:spcPts val="0"/>
              </a:spcBef>
              <a:spcAft>
                <a:spcPts val="0"/>
              </a:spcAft>
            </a:pPr>
            <a:r>
              <a:rPr lang="de-DE" sz="1600" dirty="0" err="1">
                <a:ea typeface="Calibri" charset="0"/>
                <a:cs typeface="Times New Roman" charset="0"/>
              </a:rPr>
              <a:t>Agriculture</a:t>
            </a:r>
            <a:r>
              <a:rPr lang="de-DE" sz="1600" dirty="0">
                <a:ea typeface="Calibri" charset="0"/>
                <a:cs typeface="Times New Roman" charset="0"/>
              </a:rPr>
              <a:t> </a:t>
            </a:r>
            <a:r>
              <a:rPr lang="de-DE" sz="1600" dirty="0" err="1">
                <a:ea typeface="Calibri" charset="0"/>
                <a:cs typeface="Times New Roman" charset="0"/>
              </a:rPr>
              <a:t>and</a:t>
            </a:r>
            <a:r>
              <a:rPr lang="de-DE" sz="1600" dirty="0">
                <a:ea typeface="Calibri" charset="0"/>
                <a:cs typeface="Times New Roman" charset="0"/>
              </a:rPr>
              <a:t> </a:t>
            </a:r>
            <a:r>
              <a:rPr lang="de-DE" sz="1600" dirty="0" err="1">
                <a:ea typeface="Calibri" charset="0"/>
                <a:cs typeface="Times New Roman" charset="0"/>
              </a:rPr>
              <a:t>Fisheries</a:t>
            </a:r>
            <a:endParaRPr lang="en-US" sz="1600" dirty="0">
              <a:effectLst/>
              <a:ea typeface="Calibri" charset="0"/>
              <a:cs typeface="Times New Roman" charset="0"/>
            </a:endParaRPr>
          </a:p>
        </p:txBody>
      </p:sp>
      <p:sp>
        <p:nvSpPr>
          <p:cNvPr id="37" name="Text Box 5"/>
          <p:cNvSpPr txBox="1"/>
          <p:nvPr/>
        </p:nvSpPr>
        <p:spPr>
          <a:xfrm>
            <a:off x="9850232" y="4677183"/>
            <a:ext cx="1285660" cy="625277"/>
          </a:xfrm>
          <a:prstGeom prst="rect">
            <a:avLst/>
          </a:prstGeom>
          <a:noFill/>
          <a:ln w="2540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de-DE" sz="1600" dirty="0" err="1">
                <a:effectLst/>
                <a:ea typeface="Calibri" charset="0"/>
                <a:cs typeface="Times New Roman" charset="0"/>
              </a:rPr>
              <a:t>Ministry</a:t>
            </a:r>
            <a:r>
              <a:rPr lang="de-DE" sz="1600" dirty="0">
                <a:effectLst/>
                <a:ea typeface="Calibri" charset="0"/>
                <a:cs typeface="Times New Roman" charset="0"/>
              </a:rPr>
              <a:t> </a:t>
            </a:r>
            <a:r>
              <a:rPr lang="de-DE" sz="1600" dirty="0" err="1">
                <a:effectLst/>
                <a:ea typeface="Calibri" charset="0"/>
                <a:cs typeface="Times New Roman" charset="0"/>
              </a:rPr>
              <a:t>of</a:t>
            </a:r>
            <a:endParaRPr lang="de-DE" sz="1600" dirty="0">
              <a:ea typeface="Calibri" charset="0"/>
              <a:cs typeface="Times New Roman" charset="0"/>
            </a:endParaRPr>
          </a:p>
          <a:p>
            <a:pPr marL="0" marR="0">
              <a:spcBef>
                <a:spcPts val="0"/>
              </a:spcBef>
              <a:spcAft>
                <a:spcPts val="0"/>
              </a:spcAft>
            </a:pPr>
            <a:r>
              <a:rPr lang="de-DE" sz="1600" dirty="0" err="1">
                <a:effectLst/>
                <a:ea typeface="Calibri" charset="0"/>
                <a:cs typeface="Times New Roman" charset="0"/>
              </a:rPr>
              <a:t>the</a:t>
            </a:r>
            <a:r>
              <a:rPr lang="de-DE" sz="1600" dirty="0">
                <a:effectLst/>
                <a:ea typeface="Calibri" charset="0"/>
                <a:cs typeface="Times New Roman" charset="0"/>
              </a:rPr>
              <a:t> </a:t>
            </a:r>
            <a:r>
              <a:rPr lang="de-DE" sz="1600" dirty="0" err="1">
                <a:effectLst/>
                <a:ea typeface="Calibri" charset="0"/>
                <a:cs typeface="Times New Roman" charset="0"/>
              </a:rPr>
              <a:t>Interior</a:t>
            </a:r>
            <a:endParaRPr lang="en-US" sz="1600" dirty="0">
              <a:effectLst/>
              <a:ea typeface="Calibri" charset="0"/>
              <a:cs typeface="Times New Roman" charset="0"/>
            </a:endParaRPr>
          </a:p>
        </p:txBody>
      </p:sp>
      <p:cxnSp>
        <p:nvCxnSpPr>
          <p:cNvPr id="39" name="Straight Arrow Connector 38"/>
          <p:cNvCxnSpPr>
            <a:stCxn id="33" idx="0"/>
            <a:endCxn id="10" idx="2"/>
          </p:cNvCxnSpPr>
          <p:nvPr/>
        </p:nvCxnSpPr>
        <p:spPr>
          <a:xfrm flipV="1">
            <a:off x="1422490" y="3561435"/>
            <a:ext cx="0" cy="1115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3082414" y="3551275"/>
            <a:ext cx="0" cy="1115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endCxn id="8" idx="2"/>
          </p:cNvCxnSpPr>
          <p:nvPr/>
        </p:nvCxnSpPr>
        <p:spPr>
          <a:xfrm flipH="1" flipV="1">
            <a:off x="4897595" y="3551275"/>
            <a:ext cx="596924" cy="114165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6161418" y="3531582"/>
            <a:ext cx="403849" cy="112605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8334036" y="3531582"/>
            <a:ext cx="0" cy="1115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10335831" y="3531582"/>
            <a:ext cx="0" cy="1115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743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3: Negotiating Shelter Cluster objectives in a multi-sectoral environment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11</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10000"/>
          </a:bodyPr>
          <a:lstStyle/>
          <a:p>
            <a:pPr marL="0" indent="0">
              <a:buNone/>
            </a:pPr>
            <a:r>
              <a:rPr lang="en-US" dirty="0"/>
              <a:t>Group work, Task 2:</a:t>
            </a:r>
          </a:p>
          <a:p>
            <a:r>
              <a:rPr lang="en-US" dirty="0"/>
              <a:t>The Shelter Cluster team is now planning for the next ICC meeting, where it will present its draft strategy objectives and implementation guidance. </a:t>
            </a:r>
          </a:p>
          <a:p>
            <a:r>
              <a:rPr lang="en-US" dirty="0"/>
              <a:t>Come up with three points to make at the meeting, which will propose synergies with other key clusters</a:t>
            </a:r>
          </a:p>
          <a:p>
            <a:r>
              <a:rPr lang="en-US" dirty="0"/>
              <a:t>Come up with three statements to make to the newly coordinating national ministries, to reassure them about the proposed mixes of shelter and CVA interventions in the draft Shelter Cluster strategy</a:t>
            </a:r>
          </a:p>
          <a:p>
            <a:r>
              <a:rPr lang="en-US" dirty="0"/>
              <a:t>Outline three ways in which the Shelter Cluster will hope to guide next rounds of assessments, in order to inform their 3-month strategy revision in </a:t>
            </a:r>
            <a:r>
              <a:rPr lang="en-US"/>
              <a:t>an appropriate and timely manner</a:t>
            </a:r>
            <a:endParaRPr lang="en-US" dirty="0"/>
          </a:p>
        </p:txBody>
      </p:sp>
    </p:spTree>
    <p:extLst>
      <p:ext uri="{BB962C8B-B14F-4D97-AF65-F5344CB8AC3E}">
        <p14:creationId xmlns:p14="http://schemas.microsoft.com/office/powerpoint/2010/main" val="682251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a:t>Any questions?</a:t>
            </a:r>
          </a:p>
        </p:txBody>
      </p:sp>
      <p:sp>
        <p:nvSpPr>
          <p:cNvPr id="4" name="Slide Number Placeholder 3"/>
          <p:cNvSpPr>
            <a:spLocks noGrp="1"/>
          </p:cNvSpPr>
          <p:nvPr>
            <p:ph type="sldNum" sz="quarter" idx="12"/>
          </p:nvPr>
        </p:nvSpPr>
        <p:spPr/>
        <p:txBody>
          <a:bodyPr/>
          <a:lstStyle/>
          <a:p>
            <a:fld id="{1327C452-0D12-48F3-BB65-BBA3E6350F2C}" type="slidenum">
              <a:rPr lang="en-GB" smtClean="0"/>
              <a:t>12</a:t>
            </a:fld>
            <a:endParaRPr lang="en-GB"/>
          </a:p>
        </p:txBody>
      </p:sp>
    </p:spTree>
    <p:extLst>
      <p:ext uri="{BB962C8B-B14F-4D97-AF65-F5344CB8AC3E}">
        <p14:creationId xmlns:p14="http://schemas.microsoft.com/office/powerpoint/2010/main" val="857105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200" dirty="0"/>
              <a:t>Scenario Work 3: Negotiating Shelter Cluster objectives in a multi-sectoral environment</a:t>
            </a:r>
            <a:endParaRPr lang="en-US" sz="3100"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a:t>Learning Objectives </a:t>
            </a:r>
            <a:r>
              <a:rPr lang="mr-IN" dirty="0"/>
              <a:t>–</a:t>
            </a:r>
            <a:r>
              <a:rPr lang="en-US" dirty="0"/>
              <a:t> Participants will be able to:</a:t>
            </a:r>
          </a:p>
          <a:p>
            <a:pPr marL="0" indent="0">
              <a:buNone/>
            </a:pPr>
            <a:r>
              <a:rPr lang="en-US" dirty="0"/>
              <a:t>• State how to negotiate Go-No-Go decision-making on inclusion of CVA in Cluster strategies</a:t>
            </a:r>
          </a:p>
          <a:p>
            <a:pPr marL="0" indent="0">
              <a:buNone/>
            </a:pPr>
            <a:r>
              <a:rPr lang="en-US" dirty="0"/>
              <a:t>• State how to prevent inconsistencies between Shelter Cluster and other Clusters' strategic CVA objectives</a:t>
            </a:r>
          </a:p>
          <a:p>
            <a:pPr marL="0" indent="0">
              <a:buNone/>
            </a:pPr>
            <a:r>
              <a:rPr lang="en-US" dirty="0"/>
              <a:t>• State how to integrate Cash and Markets assessments into periodic Cluster strategy reviews</a:t>
            </a:r>
          </a:p>
        </p:txBody>
      </p:sp>
    </p:spTree>
    <p:extLst>
      <p:ext uri="{BB962C8B-B14F-4D97-AF65-F5344CB8AC3E}">
        <p14:creationId xmlns:p14="http://schemas.microsoft.com/office/powerpoint/2010/main" val="1117901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3: Negotiating Shelter Cluster objectives in a multi-sectoral environment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a:t>Topic 1 (</a:t>
            </a:r>
            <a:r>
              <a:rPr lang="en-US" i="1" dirty="0"/>
              <a:t>XX</a:t>
            </a:r>
            <a:r>
              <a:rPr lang="en-US" dirty="0"/>
              <a:t> minutes): Drafting of the Shelter Cluster objectives</a:t>
            </a:r>
          </a:p>
          <a:p>
            <a:r>
              <a:rPr lang="en-US" dirty="0"/>
              <a:t>Topic 3 (</a:t>
            </a:r>
            <a:r>
              <a:rPr lang="en-US" i="1" dirty="0"/>
              <a:t>XX</a:t>
            </a:r>
            <a:r>
              <a:rPr lang="en-US" dirty="0"/>
              <a:t> minutes): Sit-reps on adaptations of national government line ministries, and establishment of government taskforces in response to the emergency</a:t>
            </a:r>
          </a:p>
        </p:txBody>
      </p:sp>
    </p:spTree>
    <p:extLst>
      <p:ext uri="{BB962C8B-B14F-4D97-AF65-F5344CB8AC3E}">
        <p14:creationId xmlns:p14="http://schemas.microsoft.com/office/powerpoint/2010/main" val="1524948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3: Negotiating Shelter Cluster objectives in a multi-sectoral environment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
        <p:nvSpPr>
          <p:cNvPr id="6" name="Content Placeholder 2"/>
          <p:cNvSpPr>
            <a:spLocks noGrp="1"/>
          </p:cNvSpPr>
          <p:nvPr>
            <p:ph idx="1"/>
          </p:nvPr>
        </p:nvSpPr>
        <p:spPr>
          <a:xfrm>
            <a:off x="609600" y="1600201"/>
            <a:ext cx="10972800" cy="4525963"/>
          </a:xfrm>
        </p:spPr>
        <p:txBody>
          <a:bodyPr>
            <a:normAutofit/>
          </a:bodyPr>
          <a:lstStyle/>
          <a:p>
            <a:pPr marL="0" indent="0">
              <a:buNone/>
            </a:pPr>
            <a:r>
              <a:rPr lang="en-US" dirty="0"/>
              <a:t>Group work:</a:t>
            </a:r>
          </a:p>
          <a:p>
            <a:r>
              <a:rPr lang="en-US" dirty="0"/>
              <a:t>Read the scenario background doc:</a:t>
            </a:r>
          </a:p>
          <a:p>
            <a:pPr lvl="1"/>
            <a:r>
              <a:rPr lang="en-US" sz="3200" dirty="0" err="1"/>
              <a:t>Sendonia</a:t>
            </a:r>
            <a:r>
              <a:rPr lang="en-US" sz="3200" dirty="0"/>
              <a:t> Banks and Cash Flow Assessment</a:t>
            </a:r>
          </a:p>
        </p:txBody>
      </p:sp>
    </p:spTree>
    <p:extLst>
      <p:ext uri="{BB962C8B-B14F-4D97-AF65-F5344CB8AC3E}">
        <p14:creationId xmlns:p14="http://schemas.microsoft.com/office/powerpoint/2010/main" val="1447346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3: Negotiating Shelter Cluster objectives in a multi-sectoral environment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5"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a:t>Group work, Tasks:</a:t>
            </a:r>
          </a:p>
          <a:p>
            <a:r>
              <a:rPr lang="de-DE" dirty="0" err="1"/>
              <a:t>For</a:t>
            </a:r>
            <a:r>
              <a:rPr lang="de-DE" dirty="0"/>
              <a:t> </a:t>
            </a:r>
            <a:r>
              <a:rPr lang="de-DE" dirty="0" err="1"/>
              <a:t>each</a:t>
            </a:r>
            <a:r>
              <a:rPr lang="de-DE" dirty="0"/>
              <a:t> </a:t>
            </a:r>
            <a:r>
              <a:rPr lang="de-DE" dirty="0" err="1"/>
              <a:t>task</a:t>
            </a:r>
            <a:r>
              <a:rPr lang="de-DE" dirty="0"/>
              <a:t>, </a:t>
            </a:r>
            <a:r>
              <a:rPr lang="de-DE" dirty="0" err="1"/>
              <a:t>work</a:t>
            </a:r>
            <a:r>
              <a:rPr lang="de-DE" dirty="0"/>
              <a:t> </a:t>
            </a:r>
            <a:r>
              <a:rPr lang="de-DE" dirty="0" err="1"/>
              <a:t>together</a:t>
            </a:r>
            <a:r>
              <a:rPr lang="de-DE" dirty="0"/>
              <a:t> </a:t>
            </a:r>
            <a:r>
              <a:rPr lang="mr-IN" dirty="0"/>
              <a:t>–</a:t>
            </a:r>
            <a:r>
              <a:rPr lang="de-DE" dirty="0"/>
              <a:t> </a:t>
            </a:r>
            <a:r>
              <a:rPr lang="de-DE" dirty="0" err="1"/>
              <a:t>use</a:t>
            </a:r>
            <a:r>
              <a:rPr lang="de-DE" dirty="0"/>
              <a:t> </a:t>
            </a:r>
            <a:r>
              <a:rPr lang="de-DE" dirty="0" err="1"/>
              <a:t>flip</a:t>
            </a:r>
            <a:r>
              <a:rPr lang="de-DE" dirty="0"/>
              <a:t>-chart </a:t>
            </a:r>
            <a:r>
              <a:rPr lang="de-DE" dirty="0" err="1"/>
              <a:t>paper</a:t>
            </a:r>
            <a:r>
              <a:rPr lang="de-DE" dirty="0"/>
              <a:t>, </a:t>
            </a:r>
            <a:r>
              <a:rPr lang="de-DE" dirty="0" err="1"/>
              <a:t>markers</a:t>
            </a:r>
            <a:r>
              <a:rPr lang="de-DE" dirty="0"/>
              <a:t>, post-</a:t>
            </a:r>
            <a:r>
              <a:rPr lang="de-DE" dirty="0" err="1"/>
              <a:t>it</a:t>
            </a:r>
            <a:r>
              <a:rPr lang="de-DE" dirty="0"/>
              <a:t> </a:t>
            </a:r>
            <a:r>
              <a:rPr lang="de-DE" dirty="0" err="1"/>
              <a:t>notes</a:t>
            </a:r>
            <a:r>
              <a:rPr lang="de-DE" dirty="0"/>
              <a:t>, </a:t>
            </a:r>
            <a:r>
              <a:rPr lang="de-DE" dirty="0" err="1"/>
              <a:t>etc</a:t>
            </a:r>
            <a:endParaRPr lang="de-DE" dirty="0"/>
          </a:p>
          <a:p>
            <a:r>
              <a:rPr lang="de-DE" sz="3200" dirty="0"/>
              <a:t>At </a:t>
            </a:r>
            <a:r>
              <a:rPr lang="de-DE" sz="3200" dirty="0" err="1"/>
              <a:t>the</a:t>
            </a:r>
            <a:r>
              <a:rPr lang="de-DE" sz="3200" dirty="0"/>
              <a:t> end </a:t>
            </a:r>
            <a:r>
              <a:rPr lang="de-DE" sz="3200" dirty="0" err="1"/>
              <a:t>of</a:t>
            </a:r>
            <a:r>
              <a:rPr lang="de-DE" sz="3200" dirty="0"/>
              <a:t> </a:t>
            </a:r>
            <a:r>
              <a:rPr lang="de-DE" sz="3200" dirty="0" err="1"/>
              <a:t>each</a:t>
            </a:r>
            <a:r>
              <a:rPr lang="de-DE" sz="3200" dirty="0"/>
              <a:t> </a:t>
            </a:r>
            <a:r>
              <a:rPr lang="de-DE" sz="3200" dirty="0" err="1"/>
              <a:t>task</a:t>
            </a:r>
            <a:r>
              <a:rPr lang="de-DE" sz="3200" dirty="0"/>
              <a:t>, </a:t>
            </a:r>
            <a:r>
              <a:rPr lang="de-DE" sz="3200" dirty="0" err="1"/>
              <a:t>each</a:t>
            </a:r>
            <a:r>
              <a:rPr lang="de-DE" sz="3200" dirty="0"/>
              <a:t> </a:t>
            </a:r>
            <a:r>
              <a:rPr lang="de-DE" sz="3200" dirty="0" err="1"/>
              <a:t>group</a:t>
            </a:r>
            <a:r>
              <a:rPr lang="de-DE" sz="3200" dirty="0"/>
              <a:t> will </a:t>
            </a:r>
            <a:r>
              <a:rPr lang="de-DE" sz="3200" dirty="0" err="1"/>
              <a:t>be</a:t>
            </a:r>
            <a:r>
              <a:rPr lang="de-DE" sz="3200" dirty="0"/>
              <a:t> </a:t>
            </a:r>
            <a:r>
              <a:rPr lang="de-DE" sz="3200" dirty="0" err="1"/>
              <a:t>asked</a:t>
            </a:r>
            <a:r>
              <a:rPr lang="de-DE" sz="3200" dirty="0"/>
              <a:t> </a:t>
            </a:r>
            <a:r>
              <a:rPr lang="de-DE" sz="3200" dirty="0" err="1"/>
              <a:t>to</a:t>
            </a:r>
            <a:r>
              <a:rPr lang="de-DE" sz="3200" dirty="0"/>
              <a:t> </a:t>
            </a:r>
            <a:r>
              <a:rPr lang="de-DE" sz="3200" dirty="0" err="1"/>
              <a:t>make</a:t>
            </a:r>
            <a:r>
              <a:rPr lang="de-DE" sz="3200" dirty="0"/>
              <a:t> a 5-minute </a:t>
            </a:r>
            <a:r>
              <a:rPr lang="de-DE" sz="3200" dirty="0" err="1"/>
              <a:t>presentation</a:t>
            </a:r>
            <a:r>
              <a:rPr lang="de-DE" sz="3200" dirty="0"/>
              <a:t> in </a:t>
            </a:r>
            <a:r>
              <a:rPr lang="de-DE" sz="3200" dirty="0" err="1"/>
              <a:t>plenary</a:t>
            </a:r>
            <a:endParaRPr lang="de-DE" sz="3200" dirty="0"/>
          </a:p>
          <a:p>
            <a:r>
              <a:rPr lang="de-DE" dirty="0" err="1"/>
              <a:t>Be</a:t>
            </a:r>
            <a:r>
              <a:rPr lang="de-DE" dirty="0"/>
              <a:t> </a:t>
            </a:r>
            <a:r>
              <a:rPr lang="de-DE" dirty="0" err="1"/>
              <a:t>specific</a:t>
            </a:r>
            <a:r>
              <a:rPr lang="de-DE" dirty="0"/>
              <a:t> </a:t>
            </a:r>
            <a:r>
              <a:rPr lang="de-DE" dirty="0" err="1"/>
              <a:t>to</a:t>
            </a:r>
            <a:r>
              <a:rPr lang="de-DE" dirty="0"/>
              <a:t> </a:t>
            </a:r>
            <a:r>
              <a:rPr lang="de-DE" dirty="0" err="1"/>
              <a:t>the</a:t>
            </a:r>
            <a:r>
              <a:rPr lang="de-DE" dirty="0"/>
              <a:t> </a:t>
            </a:r>
            <a:r>
              <a:rPr lang="de-DE" dirty="0" err="1"/>
              <a:t>local</a:t>
            </a:r>
            <a:r>
              <a:rPr lang="de-DE" dirty="0"/>
              <a:t> </a:t>
            </a:r>
            <a:r>
              <a:rPr lang="de-DE" dirty="0" err="1"/>
              <a:t>context</a:t>
            </a:r>
            <a:r>
              <a:rPr lang="de-DE" dirty="0"/>
              <a:t> in </a:t>
            </a:r>
            <a:r>
              <a:rPr lang="de-DE" dirty="0" err="1"/>
              <a:t>the</a:t>
            </a:r>
            <a:r>
              <a:rPr lang="de-DE" dirty="0"/>
              <a:t> </a:t>
            </a:r>
            <a:r>
              <a:rPr lang="de-DE" dirty="0" err="1"/>
              <a:t>scenario</a:t>
            </a:r>
            <a:r>
              <a:rPr lang="de-DE" dirty="0"/>
              <a:t> </a:t>
            </a:r>
            <a:r>
              <a:rPr lang="mr-IN" dirty="0"/>
              <a:t>–</a:t>
            </a:r>
            <a:r>
              <a:rPr lang="de-DE" dirty="0"/>
              <a:t> but also </a:t>
            </a:r>
            <a:r>
              <a:rPr lang="de-DE" dirty="0" err="1"/>
              <a:t>draw</a:t>
            </a:r>
            <a:r>
              <a:rPr lang="de-DE" dirty="0"/>
              <a:t> on </a:t>
            </a:r>
            <a:r>
              <a:rPr lang="de-DE" dirty="0" err="1"/>
              <a:t>your</a:t>
            </a:r>
            <a:r>
              <a:rPr lang="de-DE" dirty="0"/>
              <a:t> </a:t>
            </a:r>
            <a:r>
              <a:rPr lang="de-DE" dirty="0" err="1"/>
              <a:t>own</a:t>
            </a:r>
            <a:r>
              <a:rPr lang="de-DE" dirty="0"/>
              <a:t> </a:t>
            </a:r>
            <a:r>
              <a:rPr lang="de-DE" dirty="0" err="1"/>
              <a:t>experiences</a:t>
            </a:r>
            <a:r>
              <a:rPr lang="de-DE" dirty="0"/>
              <a:t> in </a:t>
            </a:r>
            <a:r>
              <a:rPr lang="de-DE" dirty="0" err="1"/>
              <a:t>other</a:t>
            </a:r>
            <a:r>
              <a:rPr lang="de-DE" dirty="0"/>
              <a:t> (real) countries</a:t>
            </a:r>
          </a:p>
          <a:p>
            <a:r>
              <a:rPr lang="de-DE" sz="3200" dirty="0" err="1"/>
              <a:t>Remember</a:t>
            </a:r>
            <a:r>
              <a:rPr lang="de-DE" sz="3200" dirty="0"/>
              <a:t> </a:t>
            </a:r>
            <a:r>
              <a:rPr lang="de-DE" sz="3200" dirty="0" err="1"/>
              <a:t>to</a:t>
            </a:r>
            <a:r>
              <a:rPr lang="de-DE" sz="3200" dirty="0"/>
              <a:t> </a:t>
            </a:r>
            <a:r>
              <a:rPr lang="de-DE" sz="3200" dirty="0" err="1"/>
              <a:t>refer</a:t>
            </a:r>
            <a:r>
              <a:rPr lang="de-DE" sz="3200" dirty="0"/>
              <a:t> </a:t>
            </a:r>
            <a:r>
              <a:rPr lang="de-DE" sz="3200" dirty="0" err="1"/>
              <a:t>always</a:t>
            </a:r>
            <a:r>
              <a:rPr lang="de-DE" sz="3200" dirty="0"/>
              <a:t> </a:t>
            </a:r>
            <a:r>
              <a:rPr lang="de-DE" sz="3200" dirty="0" err="1"/>
              <a:t>to</a:t>
            </a:r>
            <a:r>
              <a:rPr lang="de-DE" sz="3200" dirty="0"/>
              <a:t> problem-</a:t>
            </a:r>
            <a:r>
              <a:rPr lang="de-DE" sz="3200" dirty="0" err="1"/>
              <a:t>solving</a:t>
            </a:r>
            <a:r>
              <a:rPr lang="de-DE" sz="3200" dirty="0"/>
              <a:t> </a:t>
            </a:r>
            <a:r>
              <a:rPr lang="de-DE" dirty="0" err="1"/>
              <a:t>for</a:t>
            </a:r>
            <a:r>
              <a:rPr lang="de-DE" dirty="0"/>
              <a:t> </a:t>
            </a:r>
            <a:r>
              <a:rPr lang="de-DE" dirty="0" err="1"/>
              <a:t>coordination</a:t>
            </a:r>
            <a:r>
              <a:rPr lang="de-DE" dirty="0"/>
              <a:t> </a:t>
            </a:r>
            <a:r>
              <a:rPr lang="de-DE" dirty="0" err="1"/>
              <a:t>challenges</a:t>
            </a:r>
            <a:r>
              <a:rPr lang="de-DE" dirty="0"/>
              <a:t> </a:t>
            </a:r>
            <a:r>
              <a:rPr lang="mr-IN" dirty="0"/>
              <a:t>–</a:t>
            </a:r>
            <a:r>
              <a:rPr lang="de-DE" dirty="0"/>
              <a:t> </a:t>
            </a:r>
            <a:r>
              <a:rPr lang="de-DE" dirty="0" err="1"/>
              <a:t>the</a:t>
            </a:r>
            <a:r>
              <a:rPr lang="de-DE" dirty="0"/>
              <a:t> </a:t>
            </a:r>
            <a:r>
              <a:rPr lang="de-DE" dirty="0" err="1"/>
              <a:t>scenario</a:t>
            </a:r>
            <a:r>
              <a:rPr lang="de-DE" dirty="0"/>
              <a:t> </a:t>
            </a:r>
            <a:r>
              <a:rPr lang="de-DE" dirty="0" err="1"/>
              <a:t>perspective</a:t>
            </a:r>
            <a:r>
              <a:rPr lang="de-DE" dirty="0"/>
              <a:t> </a:t>
            </a:r>
            <a:r>
              <a:rPr lang="de-DE" dirty="0" err="1"/>
              <a:t>is</a:t>
            </a:r>
            <a:r>
              <a:rPr lang="de-DE" dirty="0"/>
              <a:t> </a:t>
            </a:r>
            <a:r>
              <a:rPr lang="de-DE" dirty="0" err="1"/>
              <a:t>always</a:t>
            </a:r>
            <a:r>
              <a:rPr lang="de-DE" dirty="0"/>
              <a:t> </a:t>
            </a:r>
            <a:r>
              <a:rPr lang="de-DE" dirty="0" err="1"/>
              <a:t>that</a:t>
            </a:r>
            <a:r>
              <a:rPr lang="de-DE" dirty="0"/>
              <a:t> </a:t>
            </a:r>
            <a:r>
              <a:rPr lang="de-DE" dirty="0" err="1"/>
              <a:t>of</a:t>
            </a:r>
            <a:r>
              <a:rPr lang="de-DE" dirty="0"/>
              <a:t> </a:t>
            </a:r>
            <a:r>
              <a:rPr lang="de-DE" dirty="0" err="1"/>
              <a:t>the</a:t>
            </a:r>
            <a:r>
              <a:rPr lang="de-DE" dirty="0"/>
              <a:t> national </a:t>
            </a:r>
            <a:r>
              <a:rPr lang="de-DE" dirty="0" err="1"/>
              <a:t>Shelter</a:t>
            </a:r>
            <a:r>
              <a:rPr lang="de-DE" dirty="0"/>
              <a:t> Cluster </a:t>
            </a:r>
            <a:r>
              <a:rPr lang="de-DE" dirty="0" err="1"/>
              <a:t>team</a:t>
            </a:r>
            <a:r>
              <a:rPr lang="de-DE" dirty="0"/>
              <a:t>, not </a:t>
            </a:r>
            <a:r>
              <a:rPr lang="de-DE" dirty="0" err="1"/>
              <a:t>of</a:t>
            </a:r>
            <a:r>
              <a:rPr lang="de-DE" dirty="0"/>
              <a:t> an individual programme-</a:t>
            </a:r>
            <a:r>
              <a:rPr lang="de-DE" dirty="0" err="1"/>
              <a:t>implementing</a:t>
            </a:r>
            <a:r>
              <a:rPr lang="de-DE" dirty="0"/>
              <a:t> </a:t>
            </a:r>
            <a:r>
              <a:rPr lang="de-DE" dirty="0" err="1"/>
              <a:t>organisation</a:t>
            </a:r>
            <a:endParaRPr lang="en-US" sz="3200" dirty="0"/>
          </a:p>
          <a:p>
            <a:endParaRPr lang="en-US" dirty="0"/>
          </a:p>
        </p:txBody>
      </p:sp>
    </p:spTree>
    <p:extLst>
      <p:ext uri="{BB962C8B-B14F-4D97-AF65-F5344CB8AC3E}">
        <p14:creationId xmlns:p14="http://schemas.microsoft.com/office/powerpoint/2010/main" val="487038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3: Negotiating Shelter Cluster objectives in a multi-sectoral environment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1"/>
            <a:ext cx="10972800" cy="4525963"/>
          </a:xfrm>
        </p:spPr>
        <p:txBody>
          <a:bodyPr>
            <a:normAutofit/>
          </a:bodyPr>
          <a:lstStyle/>
          <a:p>
            <a:pPr marL="0" indent="0">
              <a:buNone/>
            </a:pPr>
            <a:r>
              <a:rPr lang="en-US" dirty="0"/>
              <a:t>Group work, update:</a:t>
            </a:r>
          </a:p>
          <a:p>
            <a:r>
              <a:rPr lang="en-US" dirty="0"/>
              <a:t>The CWG has been able to undertake its own assessment of the local banks’ capacities and some aspects of cash access in the flood-affected areas. This is now shared with the Shelter Cluster, and with other partners</a:t>
            </a:r>
          </a:p>
        </p:txBody>
      </p:sp>
    </p:spTree>
    <p:extLst>
      <p:ext uri="{BB962C8B-B14F-4D97-AF65-F5344CB8AC3E}">
        <p14:creationId xmlns:p14="http://schemas.microsoft.com/office/powerpoint/2010/main" val="1383362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3: Negotiating Shelter Cluster objectives in a multi-sectoral environment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525963"/>
          </a:xfrm>
        </p:spPr>
        <p:txBody>
          <a:bodyPr>
            <a:normAutofit lnSpcReduction="10000"/>
          </a:bodyPr>
          <a:lstStyle/>
          <a:p>
            <a:pPr marL="0" indent="0">
              <a:buNone/>
            </a:pPr>
            <a:r>
              <a:rPr lang="en-US" dirty="0"/>
              <a:t>Group work, Task 1:</a:t>
            </a:r>
          </a:p>
          <a:p>
            <a:r>
              <a:rPr lang="en-US" dirty="0"/>
              <a:t>Refer to the Global Shelter Cluster standard national strategy template document, if helpful</a:t>
            </a:r>
          </a:p>
          <a:p>
            <a:r>
              <a:rPr lang="en-US" dirty="0"/>
              <a:t>Draft three Shelter Cluster strategy objectives, based upon your knowledge of the current situation in </a:t>
            </a:r>
            <a:r>
              <a:rPr lang="en-US" dirty="0" err="1"/>
              <a:t>Sendonia</a:t>
            </a:r>
            <a:endParaRPr lang="en-US" dirty="0"/>
          </a:p>
          <a:p>
            <a:r>
              <a:rPr lang="en-US" dirty="0"/>
              <a:t>Devise a range of shelter interventions and methodologies for the first three months of partner interventions</a:t>
            </a:r>
          </a:p>
          <a:p>
            <a:r>
              <a:rPr lang="en-US" dirty="0"/>
              <a:t>Explain your decision-making on the degree to which to include CVA in the interventions methodologies list</a:t>
            </a:r>
          </a:p>
        </p:txBody>
      </p:sp>
    </p:spTree>
    <p:extLst>
      <p:ext uri="{BB962C8B-B14F-4D97-AF65-F5344CB8AC3E}">
        <p14:creationId xmlns:p14="http://schemas.microsoft.com/office/powerpoint/2010/main" val="1011977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3: Negotiating Shelter Cluster objectives in a multi-sectoral environment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6" name="Content Placeholder 2"/>
          <p:cNvSpPr>
            <a:spLocks noGrp="1"/>
          </p:cNvSpPr>
          <p:nvPr>
            <p:ph idx="1"/>
          </p:nvPr>
        </p:nvSpPr>
        <p:spPr>
          <a:xfrm>
            <a:off x="381000" y="1557671"/>
            <a:ext cx="10972800" cy="1610832"/>
          </a:xfrm>
        </p:spPr>
        <p:txBody>
          <a:bodyPr>
            <a:normAutofit lnSpcReduction="10000"/>
          </a:bodyPr>
          <a:lstStyle/>
          <a:p>
            <a:pPr marL="0" indent="0">
              <a:buNone/>
            </a:pPr>
            <a:r>
              <a:rPr lang="en-US" sz="2400" dirty="0"/>
              <a:t>Group work, update:</a:t>
            </a:r>
          </a:p>
          <a:p>
            <a:r>
              <a:rPr lang="en-US" sz="2400" dirty="0"/>
              <a:t>The Shelter Cluster has received two important pieces of information from the national government Emergency Response offices. The first is an assessment of scale of need in one of the worst-affected areas, </a:t>
            </a:r>
            <a:r>
              <a:rPr lang="en-US" sz="2400" dirty="0" err="1"/>
              <a:t>Odol</a:t>
            </a:r>
            <a:r>
              <a:rPr lang="en-US" sz="2400" dirty="0"/>
              <a:t>:</a:t>
            </a:r>
          </a:p>
        </p:txBody>
      </p:sp>
      <p:graphicFrame>
        <p:nvGraphicFramePr>
          <p:cNvPr id="8" name="Table 7"/>
          <p:cNvGraphicFramePr>
            <a:graphicFrameLocks noGrp="1"/>
          </p:cNvGraphicFramePr>
          <p:nvPr>
            <p:extLst>
              <p:ext uri="{D42A27DB-BD31-4B8C-83A1-F6EECF244321}">
                <p14:modId xmlns:p14="http://schemas.microsoft.com/office/powerpoint/2010/main" val="1698371920"/>
              </p:ext>
            </p:extLst>
          </p:nvPr>
        </p:nvGraphicFramePr>
        <p:xfrm>
          <a:off x="936789" y="3319019"/>
          <a:ext cx="9812726" cy="2433194"/>
        </p:xfrm>
        <a:graphic>
          <a:graphicData uri="http://schemas.openxmlformats.org/drawingml/2006/table">
            <a:tbl>
              <a:tblPr firstRow="1" firstCol="1" bandRow="1">
                <a:tableStyleId>{5C22544A-7EE6-4342-B048-85BDC9FD1C3A}</a:tableStyleId>
              </a:tblPr>
              <a:tblGrid>
                <a:gridCol w="1519332">
                  <a:extLst>
                    <a:ext uri="{9D8B030D-6E8A-4147-A177-3AD203B41FA5}">
                      <a16:colId xmlns:a16="http://schemas.microsoft.com/office/drawing/2014/main" val="20000"/>
                    </a:ext>
                  </a:extLst>
                </a:gridCol>
                <a:gridCol w="1284304">
                  <a:extLst>
                    <a:ext uri="{9D8B030D-6E8A-4147-A177-3AD203B41FA5}">
                      <a16:colId xmlns:a16="http://schemas.microsoft.com/office/drawing/2014/main" val="20001"/>
                    </a:ext>
                  </a:extLst>
                </a:gridCol>
                <a:gridCol w="1401818">
                  <a:extLst>
                    <a:ext uri="{9D8B030D-6E8A-4147-A177-3AD203B41FA5}">
                      <a16:colId xmlns:a16="http://schemas.microsoft.com/office/drawing/2014/main" val="20002"/>
                    </a:ext>
                  </a:extLst>
                </a:gridCol>
                <a:gridCol w="1401818">
                  <a:extLst>
                    <a:ext uri="{9D8B030D-6E8A-4147-A177-3AD203B41FA5}">
                      <a16:colId xmlns:a16="http://schemas.microsoft.com/office/drawing/2014/main" val="20003"/>
                    </a:ext>
                  </a:extLst>
                </a:gridCol>
                <a:gridCol w="1401818">
                  <a:extLst>
                    <a:ext uri="{9D8B030D-6E8A-4147-A177-3AD203B41FA5}">
                      <a16:colId xmlns:a16="http://schemas.microsoft.com/office/drawing/2014/main" val="20004"/>
                    </a:ext>
                  </a:extLst>
                </a:gridCol>
                <a:gridCol w="1401818">
                  <a:extLst>
                    <a:ext uri="{9D8B030D-6E8A-4147-A177-3AD203B41FA5}">
                      <a16:colId xmlns:a16="http://schemas.microsoft.com/office/drawing/2014/main" val="20005"/>
                    </a:ext>
                  </a:extLst>
                </a:gridCol>
                <a:gridCol w="1401818">
                  <a:extLst>
                    <a:ext uri="{9D8B030D-6E8A-4147-A177-3AD203B41FA5}">
                      <a16:colId xmlns:a16="http://schemas.microsoft.com/office/drawing/2014/main" val="20006"/>
                    </a:ext>
                  </a:extLst>
                </a:gridCol>
              </a:tblGrid>
              <a:tr h="1640480">
                <a:tc>
                  <a:txBody>
                    <a:bodyPr/>
                    <a:lstStyle/>
                    <a:p>
                      <a:pPr marL="0" marR="0" algn="just">
                        <a:lnSpc>
                          <a:spcPct val="107000"/>
                        </a:lnSpc>
                        <a:spcBef>
                          <a:spcPts val="0"/>
                        </a:spcBef>
                        <a:spcAft>
                          <a:spcPts val="0"/>
                        </a:spcAft>
                      </a:pPr>
                      <a:r>
                        <a:rPr lang="en-GB" sz="2100" dirty="0">
                          <a:effectLst/>
                        </a:rPr>
                        <a:t>Type</a:t>
                      </a:r>
                      <a:endParaRPr lang="en-US" sz="2100" dirty="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dirty="0">
                          <a:effectLst/>
                        </a:rPr>
                        <a:t>Residents</a:t>
                      </a:r>
                      <a:endParaRPr lang="en-US" sz="2100" dirty="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dirty="0">
                          <a:effectLst/>
                        </a:rPr>
                        <a:t>IDPs in formal settlements</a:t>
                      </a:r>
                      <a:endParaRPr lang="en-US" sz="2100" dirty="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dirty="0">
                          <a:effectLst/>
                        </a:rPr>
                        <a:t>IDPs in Spontaneous Camps</a:t>
                      </a:r>
                      <a:endParaRPr lang="en-US" sz="2100" dirty="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IDPs in host families</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Total IDP Population</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Total Residents + IDPS</a:t>
                      </a:r>
                      <a:endParaRPr lang="en-US" sz="210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0"/>
                  </a:ext>
                </a:extLst>
              </a:tr>
              <a:tr h="396357">
                <a:tc>
                  <a:txBody>
                    <a:bodyPr/>
                    <a:lstStyle/>
                    <a:p>
                      <a:pPr marL="0" marR="0" algn="just">
                        <a:lnSpc>
                          <a:spcPct val="107000"/>
                        </a:lnSpc>
                        <a:spcBef>
                          <a:spcPts val="0"/>
                        </a:spcBef>
                        <a:spcAft>
                          <a:spcPts val="0"/>
                        </a:spcAft>
                      </a:pPr>
                      <a:r>
                        <a:rPr lang="en-GB" sz="2100">
                          <a:effectLst/>
                        </a:rPr>
                        <a:t>Individuals</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782, 144</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61,412</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dirty="0">
                          <a:effectLst/>
                        </a:rPr>
                        <a:t>25,364</a:t>
                      </a:r>
                      <a:endParaRPr lang="en-US" sz="2100" dirty="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dirty="0">
                          <a:effectLst/>
                        </a:rPr>
                        <a:t>2,160</a:t>
                      </a:r>
                      <a:endParaRPr lang="en-US" sz="2100" dirty="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88,936</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871,936</a:t>
                      </a:r>
                      <a:endParaRPr lang="en-US" sz="210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1"/>
                  </a:ext>
                </a:extLst>
              </a:tr>
              <a:tr h="396357">
                <a:tc>
                  <a:txBody>
                    <a:bodyPr/>
                    <a:lstStyle/>
                    <a:p>
                      <a:pPr marL="0" marR="0" algn="just">
                        <a:lnSpc>
                          <a:spcPct val="107000"/>
                        </a:lnSpc>
                        <a:spcBef>
                          <a:spcPts val="0"/>
                        </a:spcBef>
                        <a:spcAft>
                          <a:spcPts val="0"/>
                        </a:spcAft>
                      </a:pPr>
                      <a:r>
                        <a:rPr lang="en-GB" sz="2100">
                          <a:effectLst/>
                        </a:rPr>
                        <a:t>Households</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130,366</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8,698</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a:effectLst/>
                        </a:rPr>
                        <a:t>3,690</a:t>
                      </a:r>
                      <a:endParaRPr lang="en-US" sz="210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dirty="0">
                          <a:effectLst/>
                        </a:rPr>
                        <a:t>    360</a:t>
                      </a:r>
                      <a:endParaRPr lang="en-US" sz="2100" dirty="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dirty="0">
                          <a:effectLst/>
                        </a:rPr>
                        <a:t>12,748</a:t>
                      </a:r>
                      <a:endParaRPr lang="en-US" sz="2100" dirty="0">
                        <a:effectLst/>
                        <a:latin typeface="Calibri" charset="0"/>
                        <a:ea typeface="Calibri" charset="0"/>
                        <a:cs typeface="Times New Roman" charset="0"/>
                      </a:endParaRPr>
                    </a:p>
                  </a:txBody>
                  <a:tcPr marL="68580" marR="68580" marT="0" marB="0"/>
                </a:tc>
                <a:tc>
                  <a:txBody>
                    <a:bodyPr/>
                    <a:lstStyle/>
                    <a:p>
                      <a:pPr marL="0" marR="0" algn="just">
                        <a:lnSpc>
                          <a:spcPct val="107000"/>
                        </a:lnSpc>
                        <a:spcBef>
                          <a:spcPts val="0"/>
                        </a:spcBef>
                        <a:spcAft>
                          <a:spcPts val="0"/>
                        </a:spcAft>
                      </a:pPr>
                      <a:r>
                        <a:rPr lang="en-GB" sz="2100" dirty="0">
                          <a:effectLst/>
                        </a:rPr>
                        <a:t>143,114</a:t>
                      </a:r>
                      <a:endParaRPr lang="en-US" sz="2100" dirty="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77570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3: Negotiating Shelter Cluster objectives in a multi-sectoral environment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9</a:t>
            </a:fld>
            <a:endParaRPr lang="en-GB"/>
          </a:p>
        </p:txBody>
      </p:sp>
      <p:sp>
        <p:nvSpPr>
          <p:cNvPr id="6" name="Content Placeholder 2"/>
          <p:cNvSpPr>
            <a:spLocks noGrp="1"/>
          </p:cNvSpPr>
          <p:nvPr>
            <p:ph idx="1"/>
          </p:nvPr>
        </p:nvSpPr>
        <p:spPr>
          <a:xfrm>
            <a:off x="381000" y="1557671"/>
            <a:ext cx="10972800" cy="1610832"/>
          </a:xfrm>
        </p:spPr>
        <p:txBody>
          <a:bodyPr>
            <a:noAutofit/>
          </a:bodyPr>
          <a:lstStyle/>
          <a:p>
            <a:pPr marL="0" indent="0">
              <a:buNone/>
            </a:pPr>
            <a:r>
              <a:rPr lang="en-US" sz="2800" dirty="0"/>
              <a:t>Group work, update, cont.:</a:t>
            </a:r>
          </a:p>
          <a:p>
            <a:r>
              <a:rPr lang="en-US" sz="2800" dirty="0"/>
              <a:t>The Shelter Cluster has received two important pieces of information from the national government Emergency Response Office. The second information, concerns a restructuring of the responsible government offices, vis-à-vis the Cluster </a:t>
            </a:r>
            <a:r>
              <a:rPr lang="en-US" sz="2800" dirty="0" err="1"/>
              <a:t>organogramme</a:t>
            </a:r>
            <a:r>
              <a:rPr lang="en-US" sz="2800" dirty="0"/>
              <a:t>. Representatives from each of the listed ministries will coordinate (in ways to still be precisely defined) with the separate Clusters as indicated on the next slide, whilst the Emergency Response Office will continue to have direct representation to the Clusters’ ICC forum.</a:t>
            </a:r>
          </a:p>
        </p:txBody>
      </p:sp>
    </p:spTree>
    <p:extLst>
      <p:ext uri="{BB962C8B-B14F-4D97-AF65-F5344CB8AC3E}">
        <p14:creationId xmlns:p14="http://schemas.microsoft.com/office/powerpoint/2010/main" val="184223516"/>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10956</TotalTime>
  <Words>772</Words>
  <Application>Microsoft Office PowerPoint</Application>
  <PresentationFormat>Widescreen</PresentationFormat>
  <Paragraphs>96</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Gill Sans Infant MT</vt:lpstr>
      <vt:lpstr>Verdana</vt:lpstr>
      <vt:lpstr>Wingdings</vt:lpstr>
      <vt:lpstr>1_4. Shelter Cluster PowerPoint Template (2007 and later)</vt:lpstr>
      <vt:lpstr>Scenario Work 3: Negotiating Shelter Cluster objectives in a multi-sectoral environment   </vt:lpstr>
      <vt:lpstr>Scenario Work 3: Negotiating Shelter Cluster objectives in a multi-sectoral environment</vt:lpstr>
      <vt:lpstr>Scenario Work 3: Negotiating Shelter Cluster objectives in a multi-sectoral environment  </vt:lpstr>
      <vt:lpstr>Scenario Work 3: Negotiating Shelter Cluster objectives in a multi-sectoral environment  </vt:lpstr>
      <vt:lpstr>Scenario Work 3: Negotiating Shelter Cluster objectives in a multi-sectoral environment  </vt:lpstr>
      <vt:lpstr>Scenario Work 3: Negotiating Shelter Cluster objectives in a multi-sectoral environment  </vt:lpstr>
      <vt:lpstr>Scenario Work 3: Negotiating Shelter Cluster objectives in a multi-sectoral environment  </vt:lpstr>
      <vt:lpstr>Scenario Work 3: Negotiating Shelter Cluster objectives in a multi-sectoral environment  </vt:lpstr>
      <vt:lpstr>Scenario Work 3: Negotiating Shelter Cluster objectives in a multi-sectoral environment  </vt:lpstr>
      <vt:lpstr>Scenario Work 3: Negotiating Shelter Cluster objectives in a multi-sectoral environment  </vt:lpstr>
      <vt:lpstr>Scenario Work 3: Negotiating Shelter Cluster objectives in a multi-sectoral environment  </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Timothy Quick</cp:lastModifiedBy>
  <cp:revision>336</cp:revision>
  <dcterms:created xsi:type="dcterms:W3CDTF">2019-01-07T15:35:56Z</dcterms:created>
  <dcterms:modified xsi:type="dcterms:W3CDTF">2019-02-05T16:14:15Z</dcterms:modified>
</cp:coreProperties>
</file>